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7"/>
  </p:notesMasterIdLst>
  <p:handoutMasterIdLst>
    <p:handoutMasterId r:id="rId18"/>
  </p:handoutMasterIdLst>
  <p:sldIdLst>
    <p:sldId id="406" r:id="rId2"/>
    <p:sldId id="441" r:id="rId3"/>
    <p:sldId id="443" r:id="rId4"/>
    <p:sldId id="447" r:id="rId5"/>
    <p:sldId id="448" r:id="rId6"/>
    <p:sldId id="449" r:id="rId7"/>
    <p:sldId id="450" r:id="rId8"/>
    <p:sldId id="451" r:id="rId9"/>
    <p:sldId id="457" r:id="rId10"/>
    <p:sldId id="422" r:id="rId11"/>
    <p:sldId id="420" r:id="rId12"/>
    <p:sldId id="418" r:id="rId13"/>
    <p:sldId id="438" r:id="rId14"/>
    <p:sldId id="298" r:id="rId15"/>
    <p:sldId id="458" r:id="rId1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44A91B"/>
    <a:srgbClr val="C40000"/>
    <a:srgbClr val="000066"/>
    <a:srgbClr val="2D9B5F"/>
    <a:srgbClr val="7A0000"/>
    <a:srgbClr val="D9F7E4"/>
    <a:srgbClr val="00CC00"/>
    <a:srgbClr val="33CC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089" autoAdjust="0"/>
  </p:normalViewPr>
  <p:slideViewPr>
    <p:cSldViewPr>
      <p:cViewPr>
        <p:scale>
          <a:sx n="82" d="100"/>
          <a:sy n="82" d="100"/>
        </p:scale>
        <p:origin x="-1818" y="-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8115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3330" y="-90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39A5E-1480-430E-B161-8ECD7671761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CF1CE-926A-427A-A9F0-1F3E6F2221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027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6AAE1-76DA-4E80-9100-E5DD05447E7C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E6FFB-129E-4ED6-8E7D-6F8BE395C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39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8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82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E6FFB-129E-4ED6-8E7D-6F8BE395CED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120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E6FFB-129E-4ED6-8E7D-6F8BE395CED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120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DF881-6CE3-44DC-8673-BDF4964C80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7D57-8440-4F81-A4C9-8E3E33AD2A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710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E32D-CB87-4F92-B264-2AF9F340223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09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2F25A-E566-4422-A7CA-A7377937A9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28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02FD-1065-41E2-97F3-E8C36EF6639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5E2B-9F6B-47A7-839F-EF88C1E4A91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14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2619-6710-47FB-ACB1-C9E0A9C4F8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7C6D-AAE7-4161-B8D3-A3F46861FE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26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3889-24CA-4516-B644-A7CA2B5C20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888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75C10-4B96-4D10-82BF-12C4E627D2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92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0D2FB-FEFE-4E60-907A-D57EB7D0558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9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ECAA3-9022-46E5-AFE8-49333B022A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09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818" y="5347289"/>
            <a:ext cx="8724566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2000" b="1" dirty="0" smtClean="0">
                <a:latin typeface="PT Serif"/>
                <a:ea typeface="PT Sans" pitchFamily="34" charset="-52"/>
                <a:cs typeface="Times New Roman" pitchFamily="18" charset="0"/>
              </a:rPr>
              <a:t>Докладчик:</a:t>
            </a:r>
            <a:r>
              <a:rPr lang="ru-RU" sz="2000" b="1" dirty="0" smtClean="0">
                <a:solidFill>
                  <a:srgbClr val="000066"/>
                </a:solidFill>
                <a:latin typeface="PT Serif"/>
                <a:ea typeface="PT Sans" pitchFamily="34" charset="-52"/>
                <a:cs typeface="Times New Roman" pitchFamily="18" charset="0"/>
              </a:rPr>
              <a:t> Ураева Татьяна Юрьевна, </a:t>
            </a:r>
            <a:br>
              <a:rPr lang="ru-RU" sz="2000" b="1" dirty="0" smtClean="0">
                <a:solidFill>
                  <a:srgbClr val="000066"/>
                </a:solidFill>
                <a:latin typeface="PT Serif"/>
                <a:ea typeface="PT Sans" pitchFamily="34" charset="-52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66"/>
                </a:solidFill>
                <a:latin typeface="PT Serif"/>
                <a:ea typeface="PT Sans" pitchFamily="34" charset="-52"/>
                <a:cs typeface="Times New Roman" pitchFamily="18" charset="0"/>
              </a:rPr>
              <a:t>                      начальник управления развития отраслей АПК </a:t>
            </a:r>
            <a:endParaRPr lang="ru-RU" sz="2000" dirty="0">
              <a:solidFill>
                <a:srgbClr val="000066"/>
              </a:solidFill>
              <a:latin typeface="PT Serif"/>
              <a:ea typeface="PT Sans" pitchFamily="34" charset="-52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798" y="1915671"/>
            <a:ext cx="8575774" cy="31085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>О </a:t>
            </a:r>
            <a:r>
              <a:rPr lang="ru-RU" sz="2800" b="1" dirty="0">
                <a:solidFill>
                  <a:srgbClr val="000066"/>
                </a:solidFill>
                <a:latin typeface="PT Serif"/>
              </a:rPr>
              <a:t>порядке предоставления  субсидий  </a:t>
            </a:r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/>
            </a:r>
            <a:br>
              <a:rPr lang="ru-RU" sz="2800" b="1" dirty="0" smtClean="0">
                <a:solidFill>
                  <a:srgbClr val="000066"/>
                </a:solidFill>
                <a:latin typeface="PT Serif"/>
              </a:rPr>
            </a:br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>в </a:t>
            </a:r>
            <a:r>
              <a:rPr lang="ru-RU" sz="2800" b="1" dirty="0">
                <a:solidFill>
                  <a:srgbClr val="000066"/>
                </a:solidFill>
                <a:latin typeface="PT Serif"/>
              </a:rPr>
              <a:t>растениеводстве </a:t>
            </a:r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>в </a:t>
            </a:r>
            <a:r>
              <a:rPr lang="ru-RU" sz="2800" b="1" dirty="0">
                <a:solidFill>
                  <a:srgbClr val="000066"/>
                </a:solidFill>
                <a:latin typeface="PT Serif"/>
              </a:rPr>
              <a:t>рамках </a:t>
            </a:r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/>
            </a:r>
            <a:br>
              <a:rPr lang="ru-RU" sz="2800" b="1" dirty="0" smtClean="0">
                <a:solidFill>
                  <a:srgbClr val="000066"/>
                </a:solidFill>
                <a:latin typeface="PT Serif"/>
              </a:rPr>
            </a:br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>компенсирующей  </a:t>
            </a:r>
            <a:r>
              <a:rPr lang="ru-RU" sz="2800" b="1" dirty="0">
                <a:solidFill>
                  <a:srgbClr val="000066"/>
                </a:solidFill>
                <a:latin typeface="PT Serif"/>
              </a:rPr>
              <a:t>и стимулирующей  поддержки </a:t>
            </a:r>
            <a:r>
              <a:rPr lang="ru-RU" sz="2800" b="1" dirty="0" smtClean="0">
                <a:latin typeface="PT Serif"/>
              </a:rPr>
              <a:t/>
            </a:r>
            <a:br>
              <a:rPr lang="ru-RU" sz="2800" b="1" dirty="0" smtClean="0">
                <a:latin typeface="PT Serif"/>
              </a:rPr>
            </a:br>
            <a:endParaRPr lang="ru-RU" sz="2800" b="1" dirty="0" smtClean="0">
              <a:latin typeface="PT Serif"/>
            </a:endParaRPr>
          </a:p>
          <a:p>
            <a:r>
              <a:rPr lang="ru-RU" sz="2800" dirty="0" smtClean="0"/>
              <a:t>          </a:t>
            </a:r>
            <a:endParaRPr lang="ru-RU" sz="2800" dirty="0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10" y="156612"/>
            <a:ext cx="455974" cy="8241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1600" y="365899"/>
            <a:ext cx="3545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PT Serif"/>
                <a:cs typeface="Times New Roman" pitchFamily="18" charset="0"/>
              </a:rPr>
              <a:t>Министерство </a:t>
            </a:r>
            <a:br>
              <a:rPr lang="ru-RU" sz="1200" b="1" dirty="0" smtClean="0">
                <a:latin typeface="PT Serif"/>
                <a:cs typeface="Times New Roman" pitchFamily="18" charset="0"/>
              </a:rPr>
            </a:br>
            <a:r>
              <a:rPr lang="ru-RU" sz="1200" b="1" dirty="0" smtClean="0">
                <a:latin typeface="PT Serif"/>
                <a:cs typeface="Times New Roman" pitchFamily="18" charset="0"/>
              </a:rPr>
              <a:t>сельского хозяйства </a:t>
            </a:r>
          </a:p>
          <a:p>
            <a:r>
              <a:rPr lang="ru-RU" sz="1200" b="1" dirty="0" smtClean="0">
                <a:latin typeface="PT Serif"/>
                <a:cs typeface="Times New Roman" pitchFamily="18" charset="0"/>
              </a:rPr>
              <a:t>и продовольствия Пермского края</a:t>
            </a:r>
            <a:endParaRPr lang="ru-RU" sz="1200" b="1" dirty="0">
              <a:latin typeface="PT Serif"/>
              <a:cs typeface="Times New Roman" pitchFamily="18" charset="0"/>
            </a:endParaRPr>
          </a:p>
        </p:txBody>
      </p:sp>
      <p:cxnSp>
        <p:nvCxnSpPr>
          <p:cNvPr id="11" name="Straight Connector 12"/>
          <p:cNvCxnSpPr/>
          <p:nvPr/>
        </p:nvCxnSpPr>
        <p:spPr>
          <a:xfrm>
            <a:off x="239922" y="5157192"/>
            <a:ext cx="872456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4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260648"/>
            <a:ext cx="85069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PT Serif"/>
                <a:cs typeface="Times New Roman" panose="02020603050405020304" pitchFamily="18" charset="0"/>
              </a:rPr>
              <a:t>КОМПЕНСИРУЮЩАЯ ПОДДЕРЖКА В РАСТЕНИЕВОДСТВЕ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452318" y="6356350"/>
            <a:ext cx="1234481" cy="365125"/>
          </a:xfrm>
        </p:spPr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5285" y="5292497"/>
            <a:ext cx="3850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8000"/>
                </a:solidFill>
                <a:latin typeface="PT Serif"/>
              </a:rPr>
              <a:t>Повышающие коэффициенты для посевных площадей </a:t>
            </a:r>
            <a:r>
              <a:rPr lang="ru-RU" sz="1600" b="1" dirty="0" smtClean="0">
                <a:latin typeface="PT Serif"/>
              </a:rPr>
              <a:t>(на 2 этапе)</a:t>
            </a:r>
            <a:endParaRPr lang="ru-RU" sz="1600" b="1" dirty="0">
              <a:latin typeface="PT Serif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5151" y="764704"/>
            <a:ext cx="3801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b="1" dirty="0" smtClean="0">
                <a:solidFill>
                  <a:srgbClr val="008000"/>
                </a:solidFill>
                <a:latin typeface="PT Sans"/>
              </a:rPr>
              <a:t>Малые и микро предприятия </a:t>
            </a:r>
            <a:endParaRPr lang="ru-RU" b="1" dirty="0">
              <a:solidFill>
                <a:srgbClr val="008000"/>
              </a:solidFill>
              <a:latin typeface="PT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43808" y="151118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b="1" dirty="0" smtClean="0">
                <a:solidFill>
                  <a:srgbClr val="008000"/>
                </a:solidFill>
                <a:latin typeface="PT Sans"/>
              </a:rPr>
              <a:t>СТАВКИ (руб. за 1  га)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699466" y="1933010"/>
            <a:ext cx="64729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PT Serif"/>
              </a:rPr>
              <a:t>овощи                                                                                     - 14 150</a:t>
            </a:r>
            <a:endParaRPr lang="ru-RU" sz="1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684532" y="2634708"/>
            <a:ext cx="64878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PT Serif"/>
              </a:rPr>
              <a:t>рапс                                                                                            -  380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662734" y="2254183"/>
            <a:ext cx="65096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PT Serif"/>
              </a:rPr>
              <a:t>картофель продовольственный                                        - 18 570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684532" y="2938530"/>
            <a:ext cx="6487867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ru-RU" sz="1600" b="1" dirty="0" smtClean="0">
                <a:latin typeface="PT Serif"/>
              </a:rPr>
              <a:t>картофель  семенной:</a:t>
            </a:r>
          </a:p>
          <a:p>
            <a:pPr lvl="0" algn="just">
              <a:spcBef>
                <a:spcPct val="20000"/>
              </a:spcBef>
            </a:pPr>
            <a:r>
              <a:rPr lang="ru-RU" sz="1600" b="1" dirty="0" smtClean="0">
                <a:latin typeface="PT Serif"/>
              </a:rPr>
              <a:t>    оригинальный                                                                  -  63 300</a:t>
            </a:r>
          </a:p>
          <a:p>
            <a:pPr algn="just">
              <a:spcBef>
                <a:spcPct val="20000"/>
              </a:spcBef>
            </a:pPr>
            <a:r>
              <a:rPr lang="ru-RU" sz="1600" b="1" dirty="0" smtClean="0">
                <a:latin typeface="PT Serif"/>
              </a:rPr>
              <a:t>    элитный                                                                            -  </a:t>
            </a:r>
            <a:r>
              <a:rPr lang="ru-RU" sz="1600" b="1" dirty="0">
                <a:latin typeface="PT Serif"/>
              </a:rPr>
              <a:t>43 </a:t>
            </a:r>
            <a:r>
              <a:rPr lang="ru-RU" sz="1600" b="1" dirty="0" smtClean="0">
                <a:latin typeface="PT Serif"/>
              </a:rPr>
              <a:t>500</a:t>
            </a:r>
          </a:p>
        </p:txBody>
      </p:sp>
      <p:sp>
        <p:nvSpPr>
          <p:cNvPr id="29" name="Объект 14"/>
          <p:cNvSpPr>
            <a:spLocks noGrp="1"/>
          </p:cNvSpPr>
          <p:nvPr>
            <p:ph sz="half" idx="2"/>
          </p:nvPr>
        </p:nvSpPr>
        <p:spPr>
          <a:xfrm>
            <a:off x="4670416" y="4869160"/>
            <a:ext cx="4130137" cy="1368152"/>
          </a:xfrm>
        </p:spPr>
        <p:txBody>
          <a:bodyPr>
            <a:normAutofit fontScale="92500" lnSpcReduction="20000"/>
          </a:bodyPr>
          <a:lstStyle/>
          <a:p>
            <a:pPr>
              <a:buAutoNum type="arabicPeriod"/>
            </a:pPr>
            <a:endParaRPr lang="ru-RU" sz="1600" b="1" dirty="0" smtClean="0">
              <a:solidFill>
                <a:srgbClr val="008000"/>
              </a:solidFill>
              <a:latin typeface="PT Sans"/>
            </a:endParaRPr>
          </a:p>
          <a:p>
            <a:pPr>
              <a:buAutoNum type="arabicPeriod"/>
            </a:pPr>
            <a:r>
              <a:rPr lang="ru-RU" sz="1600" b="1" dirty="0" smtClean="0">
                <a:solidFill>
                  <a:srgbClr val="008000"/>
                </a:solidFill>
                <a:latin typeface="PT Sans"/>
              </a:rPr>
              <a:t>К-т страхования 1,2 </a:t>
            </a:r>
            <a:br>
              <a:rPr lang="ru-RU" sz="1600" b="1" dirty="0" smtClean="0">
                <a:solidFill>
                  <a:srgbClr val="008000"/>
                </a:solidFill>
                <a:latin typeface="PT Sans"/>
              </a:rPr>
            </a:br>
            <a:r>
              <a:rPr lang="ru-RU" sz="1600" b="1" dirty="0" smtClean="0">
                <a:latin typeface="PT Serif"/>
              </a:rPr>
              <a:t>(при наличии договора страхования)</a:t>
            </a:r>
          </a:p>
          <a:p>
            <a:pPr>
              <a:buAutoNum type="arabicPeriod"/>
            </a:pP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PT Serif"/>
            </a:endParaRPr>
          </a:p>
          <a:p>
            <a:pPr>
              <a:buAutoNum type="arabicPeriod"/>
            </a:pPr>
            <a:r>
              <a:rPr lang="ru-RU" sz="1600" b="1" dirty="0" smtClean="0">
                <a:solidFill>
                  <a:srgbClr val="008000"/>
                </a:solidFill>
                <a:latin typeface="PT Sans"/>
              </a:rPr>
              <a:t>К-т </a:t>
            </a:r>
            <a:r>
              <a:rPr lang="ru-RU" sz="1600" b="1" dirty="0" err="1" smtClean="0">
                <a:solidFill>
                  <a:srgbClr val="008000"/>
                </a:solidFill>
                <a:latin typeface="PT Sans"/>
              </a:rPr>
              <a:t>фосфоритования</a:t>
            </a:r>
            <a:r>
              <a:rPr lang="ru-RU" sz="1600" b="1" dirty="0" smtClean="0">
                <a:solidFill>
                  <a:srgbClr val="008000"/>
                </a:solidFill>
                <a:latin typeface="PT Sans"/>
              </a:rPr>
              <a:t> 2,0 </a:t>
            </a:r>
            <a:br>
              <a:rPr lang="ru-RU" sz="1600" b="1" dirty="0" smtClean="0">
                <a:solidFill>
                  <a:srgbClr val="008000"/>
                </a:solidFill>
                <a:latin typeface="PT Sans"/>
              </a:rPr>
            </a:br>
            <a:r>
              <a:rPr lang="ru-RU" sz="1600" b="1" dirty="0" smtClean="0">
                <a:latin typeface="PT Serif"/>
              </a:rPr>
              <a:t>(при наличии ПСД)</a:t>
            </a:r>
            <a:endParaRPr lang="ru-RU" sz="1600" b="1" dirty="0">
              <a:latin typeface="PT Serif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11960" y="644905"/>
            <a:ext cx="4798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PT Serif"/>
              </a:rPr>
              <a:t>выручка </a:t>
            </a:r>
            <a:r>
              <a:rPr lang="ru-RU" sz="1600" b="1" dirty="0">
                <a:latin typeface="PT Serif"/>
              </a:rPr>
              <a:t>до 800,0 млн. рублей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latin typeface="PT Serif"/>
              </a:rPr>
              <a:t>численность до 100 человек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PT Serif"/>
              </a:rPr>
              <a:t>структура </a:t>
            </a:r>
            <a:r>
              <a:rPr lang="ru-RU" sz="1600" b="1" dirty="0">
                <a:latin typeface="PT Serif"/>
              </a:rPr>
              <a:t>уставного </a:t>
            </a:r>
            <a:r>
              <a:rPr lang="ru-RU" sz="1600" b="1" dirty="0" smtClean="0">
                <a:latin typeface="PT Serif"/>
              </a:rPr>
              <a:t>капитала</a:t>
            </a:r>
            <a:endParaRPr lang="ru-RU" sz="1600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4045397" y="5584884"/>
            <a:ext cx="57606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699466" y="3852106"/>
            <a:ext cx="64729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PT Serif"/>
              </a:rPr>
              <a:t> </a:t>
            </a:r>
            <a:r>
              <a:rPr lang="ru-RU" sz="1600" b="1" dirty="0" smtClean="0">
                <a:latin typeface="PT Serif"/>
              </a:rPr>
              <a:t>кормовые культуры                                                                 - 626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699466" y="4237583"/>
            <a:ext cx="6472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PT Serif"/>
              </a:rPr>
              <a:t>м</a:t>
            </a:r>
            <a:r>
              <a:rPr lang="ru-RU" sz="1600" b="1" dirty="0" smtClean="0">
                <a:latin typeface="PT Serif"/>
              </a:rPr>
              <a:t>ноголетние травы </a:t>
            </a:r>
            <a:br>
              <a:rPr lang="ru-RU" sz="1600" b="1" dirty="0" smtClean="0">
                <a:latin typeface="PT Serif"/>
              </a:rPr>
            </a:br>
            <a:r>
              <a:rPr lang="ru-RU" sz="1600" b="1" dirty="0" smtClean="0">
                <a:latin typeface="PT Serif"/>
              </a:rPr>
              <a:t>посева прошлых лет                                                       626 / 540</a:t>
            </a:r>
            <a:r>
              <a:rPr lang="ru-RU" sz="2400" b="1" dirty="0" smtClean="0">
                <a:solidFill>
                  <a:srgbClr val="C00000"/>
                </a:solidFill>
                <a:latin typeface="PT Serif"/>
              </a:rPr>
              <a:t>*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1520" y="6322215"/>
            <a:ext cx="7920880" cy="360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C00000"/>
                </a:solidFill>
                <a:latin typeface="PT Serif"/>
                <a:ea typeface="+mn-ea"/>
                <a:cs typeface="+mn-cs"/>
              </a:rPr>
              <a:t>*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PT Serif"/>
                <a:ea typeface="+mn-ea"/>
                <a:cs typeface="+mn-cs"/>
              </a:rPr>
              <a:t> </a:t>
            </a:r>
            <a:r>
              <a:rPr lang="ru-RU" sz="1400" b="1" dirty="0" smtClean="0">
                <a:latin typeface="PT Serif"/>
                <a:ea typeface="+mn-ea"/>
                <a:cs typeface="+mn-cs"/>
              </a:rPr>
              <a:t>при отсутствии документов, подтверждающих качество и сортность семян</a:t>
            </a:r>
            <a:endParaRPr lang="ru-RU" sz="1600" b="1" dirty="0"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48351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23528" y="301878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ru-RU" sz="1800" b="1" dirty="0" smtClean="0">
                <a:solidFill>
                  <a:schemeClr val="bg1"/>
                </a:solidFill>
                <a:latin typeface="PT Serif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PT Serif"/>
                <a:cs typeface="Times New Roman" panose="02020603050405020304" pitchFamily="18" charset="0"/>
              </a:rPr>
              <a:t>КОМПЕНСИРУЮЩАЯ ПОДДЕРЖКА В РАСТЕНИЕВОДСТВЕ  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335372"/>
              </p:ext>
            </p:extLst>
          </p:nvPr>
        </p:nvGraphicFramePr>
        <p:xfrm>
          <a:off x="323528" y="1052736"/>
          <a:ext cx="8507289" cy="2952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4136"/>
                <a:gridCol w="1800200"/>
                <a:gridCol w="3960440"/>
                <a:gridCol w="1522513"/>
              </a:tblGrid>
              <a:tr h="607021">
                <a:tc>
                  <a:txBody>
                    <a:bodyPr/>
                    <a:lstStyle/>
                    <a:p>
                      <a:pPr algn="ctr" fontAlgn="b">
                        <a:lnSpc>
                          <a:spcPts val="1600"/>
                        </a:lnSpc>
                      </a:pPr>
                      <a:r>
                        <a:rPr lang="ru-RU" sz="16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 </a:t>
                      </a: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Периоды</a:t>
                      </a:r>
                    </a:p>
                    <a:p>
                      <a:pPr algn="ctr" fontAlgn="b">
                        <a:lnSpc>
                          <a:spcPts val="1600"/>
                        </a:lnSpc>
                      </a:pP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Прием </a:t>
                      </a:r>
                      <a:r>
                        <a:rPr lang="ru-RU" sz="16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документов</a:t>
                      </a: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Затраты</a:t>
                      </a: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Размер </a:t>
                      </a:r>
                    </a:p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субсидии</a:t>
                      </a: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8250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 период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10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марта 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3 апреля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 октября 2019  года 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31 марта 2020 года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2/3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6279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 период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PT Sans"/>
                          <a:ea typeface="+mn-ea"/>
                          <a:cs typeface="+mn-cs"/>
                        </a:rPr>
                        <a:t>с </a:t>
                      </a:r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  <a:ea typeface="+mn-ea"/>
                          <a:cs typeface="+mn-cs"/>
                        </a:rPr>
                        <a:t>12 октября</a:t>
                      </a:r>
                      <a:b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  <a:ea typeface="+mn-ea"/>
                          <a:cs typeface="+mn-cs"/>
                        </a:rPr>
                      </a:br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  <a:ea typeface="+mn-ea"/>
                          <a:cs typeface="+mn-cs"/>
                        </a:rPr>
                        <a:t>по 30 октября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  <a:ea typeface="+mn-ea"/>
                          <a:cs typeface="+mn-cs"/>
                        </a:rPr>
                        <a:t>2020 года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PT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 1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октября  2019 года 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30 сентября 2020 года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1/3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72276" y="4146857"/>
            <a:ext cx="862020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rgbClr val="008000"/>
                </a:solidFill>
                <a:latin typeface="PT Sans"/>
              </a:rPr>
              <a:t>Обязательное условие:</a:t>
            </a:r>
          </a:p>
          <a:p>
            <a:pPr algn="l"/>
            <a:r>
              <a:rPr lang="ru-RU" sz="1600" b="1" dirty="0" smtClean="0">
                <a:latin typeface="PT Serif"/>
              </a:rPr>
              <a:t>использование на посев семян,   допущенных по 4 региону допуска  </a:t>
            </a:r>
            <a:br>
              <a:rPr lang="ru-RU" sz="1600" b="1" dirty="0" smtClean="0">
                <a:latin typeface="PT Serif"/>
              </a:rPr>
            </a:br>
            <a:r>
              <a:rPr lang="ru-RU" sz="1600" b="1" dirty="0" smtClean="0">
                <a:latin typeface="PT Serif"/>
              </a:rPr>
              <a:t>и соответствующих ГОСТ</a:t>
            </a:r>
            <a:endParaRPr lang="ru-RU" sz="1600" b="1" dirty="0">
              <a:latin typeface="PT San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04382" y="4869160"/>
            <a:ext cx="8688098" cy="1765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rgbClr val="008000"/>
                </a:solidFill>
                <a:latin typeface="PT Sans"/>
              </a:rPr>
              <a:t>Результаты предоставления субсидии: </a:t>
            </a:r>
          </a:p>
          <a:p>
            <a:pPr algn="l"/>
            <a:r>
              <a:rPr lang="ru-RU" sz="1800" b="1" dirty="0" smtClean="0">
                <a:latin typeface="PT Sans"/>
              </a:rPr>
              <a:t>          </a:t>
            </a:r>
            <a:r>
              <a:rPr lang="ru-RU" sz="1600" b="1" dirty="0" smtClean="0">
                <a:latin typeface="PT Sans"/>
              </a:rPr>
              <a:t>валовой сбор овощей открытого грунта</a:t>
            </a:r>
          </a:p>
          <a:p>
            <a:pPr algn="l"/>
            <a:r>
              <a:rPr lang="ru-RU" sz="1600" b="1" dirty="0" smtClean="0">
                <a:latin typeface="PT Sans"/>
              </a:rPr>
              <a:t>           валовой сбор картофеля</a:t>
            </a:r>
          </a:p>
          <a:p>
            <a:pPr algn="l"/>
            <a:r>
              <a:rPr lang="ru-RU" sz="1600" b="1" dirty="0" smtClean="0">
                <a:latin typeface="PT Sans"/>
              </a:rPr>
              <a:t>           объем произведенного семенного картофеля</a:t>
            </a:r>
          </a:p>
          <a:p>
            <a:pPr algn="l"/>
            <a:r>
              <a:rPr lang="ru-RU" sz="1600" b="1" dirty="0" smtClean="0">
                <a:latin typeface="PT Sans"/>
              </a:rPr>
              <a:t>           объем реализованного семенного картофеля</a:t>
            </a:r>
          </a:p>
          <a:p>
            <a:pPr algn="l"/>
            <a:r>
              <a:rPr lang="ru-RU" sz="1600" b="1" dirty="0" smtClean="0">
                <a:latin typeface="PT Sans"/>
              </a:rPr>
              <a:t>           размер посевных площадей, занятых рапсом, кормовыми культурами</a:t>
            </a:r>
            <a:endParaRPr lang="ru-RU" sz="1600" b="1" dirty="0">
              <a:latin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8987" y="133874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  <a:cs typeface="Times New Roman" panose="02020603050405020304" pitchFamily="18" charset="0"/>
              </a:rPr>
              <a:t> ПОДДЕРЖКА  ПРОИЗВОДСТВА  ЗЕРНОВЫХ  И ЗЕРНОБОБОВЫХ КУЛЬТУР 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2852936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PT Serif"/>
              </a:rPr>
              <a:t> 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572000" y="836712"/>
            <a:ext cx="0" cy="5832648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7524" y="112474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ans"/>
                <a:ea typeface="+mj-ea"/>
                <a:cs typeface="+mj-cs"/>
              </a:rPr>
              <a:t>СТАВКА (руб. за 1  га)                </a:t>
            </a:r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626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48064" y="112474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ans"/>
                <a:ea typeface="+mj-ea"/>
                <a:cs typeface="+mj-cs"/>
              </a:rPr>
              <a:t>СТАВКИ (руб. за 1  га)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3701" y="1527181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 этап (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ru-RU" b="1" baseline="-25000" dirty="0" smtClean="0">
                <a:solidFill>
                  <a:schemeClr val="tx2">
                    <a:lumMod val="75000"/>
                  </a:schemeClr>
                </a:solidFill>
              </a:rPr>
              <a:t>план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                                            2/3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7524" y="1991171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 этап (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ru-RU" b="1" baseline="-25000" dirty="0" smtClean="0">
                <a:solidFill>
                  <a:schemeClr val="tx2">
                    <a:lumMod val="75000"/>
                  </a:schemeClr>
                </a:solidFill>
              </a:rPr>
              <a:t>факт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                                            1/3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4120" y="1896513"/>
            <a:ext cx="4302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этап (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ru-RU" b="1" baseline="-25000" dirty="0">
                <a:solidFill>
                  <a:schemeClr val="tx2">
                    <a:lumMod val="75000"/>
                  </a:schemeClr>
                </a:solidFill>
              </a:rPr>
              <a:t>план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 базовая ставка</a:t>
            </a:r>
            <a:r>
              <a:rPr lang="ru-RU" b="1" dirty="0" smtClean="0"/>
              <a:t>                 </a:t>
            </a:r>
            <a:r>
              <a:rPr lang="ru-RU" sz="2000" b="1" dirty="0" smtClean="0">
                <a:solidFill>
                  <a:srgbClr val="008000"/>
                </a:solidFill>
              </a:rPr>
              <a:t>626</a:t>
            </a:r>
            <a:endParaRPr lang="ru-RU" sz="2000" b="1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81231" y="2529770"/>
            <a:ext cx="4339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этап (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ru-RU" b="1" baseline="-25000" dirty="0" smtClean="0">
                <a:solidFill>
                  <a:schemeClr val="tx2">
                    <a:lumMod val="75000"/>
                  </a:schemeClr>
                </a:solidFill>
              </a:rPr>
              <a:t>факт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ru-RU" b="1" dirty="0" smtClean="0">
                <a:solidFill>
                  <a:srgbClr val="008000"/>
                </a:solidFill>
              </a:rPr>
              <a:t>стимулирующая ставка </a:t>
            </a:r>
            <a:br>
              <a:rPr lang="ru-RU" b="1" dirty="0" smtClean="0">
                <a:solidFill>
                  <a:srgbClr val="008000"/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 зависимости от прироста производства: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5894" y="655381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КОМПЕНСИРУЮЩАЯ</a:t>
            </a:r>
            <a:r>
              <a:rPr lang="ru-RU" b="1" dirty="0" smtClean="0">
                <a:solidFill>
                  <a:srgbClr val="C00000"/>
                </a:solidFill>
                <a:latin typeface="PT Serif"/>
              </a:rPr>
              <a:t> </a:t>
            </a:r>
            <a:endParaRPr lang="ru-RU" b="1" dirty="0">
              <a:solidFill>
                <a:srgbClr val="C00000"/>
              </a:solidFill>
              <a:latin typeface="PT Serif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60032" y="655381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СТИМУЛИРУЮЩАЯ (на прирост)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97426" y="3759129"/>
            <a:ext cx="416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до 10%                                    </a:t>
            </a:r>
            <a:r>
              <a:rPr lang="ru-RU" sz="2000" b="1" dirty="0" smtClean="0">
                <a:solidFill>
                  <a:srgbClr val="008000"/>
                </a:solidFill>
                <a:latin typeface="PT Serif"/>
              </a:rPr>
              <a:t>690 (+ 64)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34384" y="4494388"/>
            <a:ext cx="4212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от 10%  до 20%                       </a:t>
            </a:r>
            <a:r>
              <a:rPr lang="ru-RU" sz="2000" b="1" dirty="0" smtClean="0">
                <a:solidFill>
                  <a:srgbClr val="008000"/>
                </a:solidFill>
                <a:latin typeface="PT Serif"/>
              </a:rPr>
              <a:t>720 (+ 94)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34384" y="5229200"/>
            <a:ext cx="4286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свыше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20%                              </a:t>
            </a:r>
            <a:r>
              <a:rPr lang="ru-RU" sz="2000" b="1" dirty="0" smtClean="0">
                <a:solidFill>
                  <a:srgbClr val="008000"/>
                </a:solidFill>
                <a:latin typeface="PT Serif"/>
              </a:rPr>
              <a:t>754 (+128)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8277" y="3168261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8000"/>
                </a:solidFill>
                <a:latin typeface="PT Serif"/>
              </a:rPr>
              <a:t>Повышающие коэффициенты для посевных площадей </a:t>
            </a:r>
            <a:r>
              <a:rPr lang="ru-RU" sz="1600" b="1" dirty="0" smtClean="0">
                <a:latin typeface="PT Serif"/>
              </a:rPr>
              <a:t>(на 2 этапе)</a:t>
            </a:r>
            <a:r>
              <a:rPr lang="ru-RU" sz="1600" b="1" dirty="0" smtClean="0">
                <a:solidFill>
                  <a:srgbClr val="C00000"/>
                </a:solidFill>
                <a:latin typeface="PT Serif"/>
              </a:rPr>
              <a:t>:</a:t>
            </a:r>
            <a:endParaRPr lang="ru-RU" sz="1600" b="1" dirty="0">
              <a:solidFill>
                <a:srgbClr val="C00000"/>
              </a:solidFill>
              <a:latin typeface="PT Serif"/>
            </a:endParaRPr>
          </a:p>
        </p:txBody>
      </p:sp>
      <p:sp>
        <p:nvSpPr>
          <p:cNvPr id="30" name="Объект 14"/>
          <p:cNvSpPr>
            <a:spLocks noGrp="1"/>
          </p:cNvSpPr>
          <p:nvPr>
            <p:ph sz="half" idx="2"/>
          </p:nvPr>
        </p:nvSpPr>
        <p:spPr>
          <a:xfrm>
            <a:off x="75836" y="4275626"/>
            <a:ext cx="4320480" cy="1368152"/>
          </a:xfrm>
        </p:spPr>
        <p:txBody>
          <a:bodyPr>
            <a:normAutofit fontScale="92500" lnSpcReduction="10000"/>
          </a:bodyPr>
          <a:lstStyle/>
          <a:p>
            <a:pPr>
              <a:buAutoNum type="arabicPeriod"/>
            </a:pPr>
            <a:r>
              <a:rPr lang="ru-RU" sz="2000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К-т страхования 1,2 </a:t>
            </a:r>
            <a:r>
              <a:rPr lang="ru-RU" sz="1600" b="1" dirty="0" smtClean="0">
                <a:solidFill>
                  <a:srgbClr val="C00000"/>
                </a:solidFill>
                <a:latin typeface="PT Sans"/>
                <a:ea typeface="+mj-ea"/>
                <a:cs typeface="+mj-cs"/>
              </a:rPr>
              <a:t/>
            </a:r>
            <a:br>
              <a:rPr lang="ru-RU" sz="1600" b="1" dirty="0" smtClean="0">
                <a:solidFill>
                  <a:srgbClr val="C00000"/>
                </a:solidFill>
                <a:latin typeface="PT Sans"/>
                <a:ea typeface="+mj-ea"/>
                <a:cs typeface="+mj-cs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(при наличии договора страхования)</a:t>
            </a:r>
          </a:p>
          <a:p>
            <a:pPr>
              <a:buAutoNum type="arabicPeriod"/>
            </a:pP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PT Serif"/>
            </a:endParaRPr>
          </a:p>
          <a:p>
            <a:pPr>
              <a:buAutoNum type="arabicPeriod"/>
            </a:pPr>
            <a:r>
              <a:rPr lang="ru-RU" sz="2000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К-т </a:t>
            </a:r>
            <a:r>
              <a:rPr lang="ru-RU" sz="2000" b="1" dirty="0" err="1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фосфоритования</a:t>
            </a:r>
            <a:r>
              <a:rPr lang="ru-RU" sz="2000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 2,0</a:t>
            </a:r>
            <a:br>
              <a:rPr lang="ru-RU" sz="2000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</a:br>
            <a:r>
              <a:rPr lang="ru-RU" sz="1600" b="1" dirty="0" smtClean="0">
                <a:solidFill>
                  <a:srgbClr val="008000"/>
                </a:solidFill>
                <a:latin typeface="PT Serif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(при наличии ПСД)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48351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116632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  <a:cs typeface="Times New Roman" panose="02020603050405020304" pitchFamily="18" charset="0"/>
              </a:rPr>
              <a:t>ПОДДЕРЖКА  ПРОИЗВОДСТВА ЗЕРНОВЫХ  И ЗЕРНОБОБОВЫХ КУЛЬТУР 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2852936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PT Serif"/>
              </a:rPr>
              <a:t> 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572000" y="611396"/>
            <a:ext cx="0" cy="6057964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3528" y="619851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КОМПЕНСИРУЮЩАЯ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68044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СТИМУЛИРУЮЩАЯ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172644" y="1424960"/>
            <a:ext cx="4226712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Обязательное условие: </a:t>
            </a:r>
            <a:br>
              <a:rPr lang="ru-RU" sz="2000" b="1" dirty="0" smtClean="0">
                <a:solidFill>
                  <a:srgbClr val="008000"/>
                </a:solidFill>
                <a:latin typeface="PT Sans"/>
              </a:rPr>
            </a:br>
            <a:r>
              <a:rPr lang="ru-RU" sz="1600" b="1" dirty="0" smtClean="0">
                <a:latin typeface="PT Serif"/>
              </a:rPr>
              <a:t>использование на посев семян,   допущенных по 4 региону допуска  и соответствующих ГОСТ Р 52325-2005</a:t>
            </a:r>
            <a:endParaRPr lang="ru-RU" sz="1600" b="1" dirty="0">
              <a:latin typeface="PT Serif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4737776" y="1268760"/>
            <a:ext cx="4226712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Обязательное условие: </a:t>
            </a:r>
            <a:br>
              <a:rPr lang="ru-RU" sz="2000" b="1" dirty="0" smtClean="0">
                <a:solidFill>
                  <a:srgbClr val="008000"/>
                </a:solidFill>
                <a:latin typeface="PT Sans"/>
              </a:rPr>
            </a:br>
            <a:r>
              <a:rPr lang="ru-RU" sz="1600" b="1" dirty="0" smtClean="0">
                <a:latin typeface="PT Serif"/>
              </a:rPr>
              <a:t>достижение прироста объема валового производства в текущем финансовом году (2020)  к уровню отчетного финансового года (2018 год)</a:t>
            </a:r>
            <a:endParaRPr lang="ru-RU" sz="1600" b="1" dirty="0">
              <a:latin typeface="PT San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545960" y="3454150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  <a:cs typeface="AngsanaUPC"/>
              </a:rPr>
              <a:t> </a:t>
            </a:r>
            <a:r>
              <a:rPr lang="ru-RU" sz="1600" b="1" dirty="0" smtClean="0">
                <a:latin typeface="PT Serif"/>
              </a:rPr>
              <a:t>использование на посев семян,  </a:t>
            </a:r>
            <a:br>
              <a:rPr lang="ru-RU" sz="1600" b="1" dirty="0" smtClean="0">
                <a:latin typeface="PT Serif"/>
              </a:rPr>
            </a:br>
            <a:r>
              <a:rPr lang="ru-RU" sz="1600" b="1" dirty="0" smtClean="0">
                <a:latin typeface="PT Serif"/>
              </a:rPr>
              <a:t> допущенных по 4 региону допуска  </a:t>
            </a:r>
            <a:br>
              <a:rPr lang="ru-RU" sz="1600" b="1" dirty="0" smtClean="0">
                <a:latin typeface="PT Serif"/>
              </a:rPr>
            </a:br>
            <a:r>
              <a:rPr lang="ru-RU" sz="1600" b="1" dirty="0" smtClean="0">
                <a:latin typeface="PT Serif"/>
              </a:rPr>
              <a:t> и соответствующих ГОСТ Р 52325-2005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4807940" y="3024963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Дополнительные условия: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589478" y="4285147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PT Serif"/>
              </a:rPr>
              <a:t>внесение минеральных удобрений </a:t>
            </a:r>
            <a:br>
              <a:rPr lang="ru-RU" sz="1600" b="1" dirty="0" smtClean="0">
                <a:latin typeface="PT Serif"/>
              </a:rPr>
            </a:br>
            <a:r>
              <a:rPr lang="ru-RU" sz="1600" b="1" dirty="0" smtClean="0">
                <a:latin typeface="PT Serif"/>
              </a:rPr>
              <a:t>в текущем финансовом году</a:t>
            </a:r>
            <a:endParaRPr lang="ru-RU" sz="16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572000" y="4924589"/>
            <a:ext cx="43924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Результат предоставления субсидии: </a:t>
            </a:r>
          </a:p>
          <a:p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PT Serif"/>
            </a:endParaRPr>
          </a:p>
          <a:p>
            <a:r>
              <a:rPr lang="ru-RU" sz="1600" b="1" dirty="0" smtClean="0">
                <a:latin typeface="PT Serif"/>
              </a:rPr>
              <a:t>валовой сбор зерновых и (или)  зернобобовых культур в  текущем финансовом году    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90540" y="4924589"/>
            <a:ext cx="445542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D9B5F"/>
                </a:solidFill>
                <a:latin typeface="PT Sans"/>
              </a:rPr>
              <a:t>  </a:t>
            </a:r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Результат предоставления </a:t>
            </a:r>
            <a:br>
              <a:rPr lang="ru-RU" sz="2000" b="1" dirty="0" smtClean="0">
                <a:solidFill>
                  <a:srgbClr val="008000"/>
                </a:solidFill>
                <a:latin typeface="PT Sans"/>
              </a:rPr>
            </a:br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  субсидии: </a:t>
            </a:r>
          </a:p>
          <a:p>
            <a:pPr>
              <a:spcBef>
                <a:spcPct val="0"/>
              </a:spcBef>
            </a:pPr>
            <a:r>
              <a:rPr lang="ru-RU" b="1" dirty="0" smtClean="0">
                <a:latin typeface="PT Sans"/>
              </a:rPr>
              <a:t>  </a:t>
            </a:r>
          </a:p>
          <a:p>
            <a:pPr>
              <a:spcBef>
                <a:spcPct val="0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  <a:ea typeface="+mj-ea"/>
                <a:cs typeface="+mj-cs"/>
              </a:rPr>
              <a:t>  </a:t>
            </a:r>
            <a:r>
              <a:rPr lang="ru-RU" sz="1600" b="1" dirty="0" smtClean="0">
                <a:latin typeface="PT Serif"/>
                <a:ea typeface="+mj-ea"/>
                <a:cs typeface="+mj-cs"/>
              </a:rPr>
              <a:t>размер посевных площадей, занятых</a:t>
            </a:r>
            <a:br>
              <a:rPr lang="ru-RU" sz="1600" b="1" dirty="0" smtClean="0">
                <a:latin typeface="PT Serif"/>
                <a:ea typeface="+mj-ea"/>
                <a:cs typeface="+mj-cs"/>
              </a:rPr>
            </a:br>
            <a:r>
              <a:rPr lang="ru-RU" sz="1600" b="1" dirty="0" smtClean="0">
                <a:latin typeface="PT Serif"/>
                <a:ea typeface="+mj-ea"/>
                <a:cs typeface="+mj-cs"/>
              </a:rPr>
              <a:t>  зерновыми и (или) зернобобовыми</a:t>
            </a:r>
          </a:p>
          <a:p>
            <a:pPr>
              <a:spcBef>
                <a:spcPct val="0"/>
              </a:spcBef>
            </a:pPr>
            <a:r>
              <a:rPr lang="ru-RU" sz="1600" b="1" dirty="0" smtClean="0">
                <a:latin typeface="PT Serif"/>
                <a:ea typeface="+mj-ea"/>
                <a:cs typeface="+mj-cs"/>
              </a:rPr>
              <a:t>  культурами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90756" y="3640378"/>
            <a:ext cx="439248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PT Serif"/>
                <a:ea typeface="+mj-ea"/>
                <a:cs typeface="+mj-cs"/>
              </a:rPr>
              <a:t>планируемые посевные площади (2020) не ниже фактических за отчетный финансовый год (2019)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0015" y="3022213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Дополнительное условие:</a:t>
            </a:r>
          </a:p>
        </p:txBody>
      </p:sp>
    </p:spTree>
    <p:extLst>
      <p:ext uri="{BB962C8B-B14F-4D97-AF65-F5344CB8AC3E}">
        <p14:creationId xmlns:p14="http://schemas.microsoft.com/office/powerpoint/2010/main" val="48351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30311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  <a:cs typeface="Times New Roman" panose="02020603050405020304" pitchFamily="18" charset="0"/>
              </a:rPr>
              <a:t>ПОДДЕРЖКА  ПРОИЗВОДСТВА ЗЕРНОВЫХ  И ЗЕРНОБОБОВЫХ КУЛЬТУР 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2852936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PT Serif"/>
              </a:rPr>
              <a:t> 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499993" y="836712"/>
            <a:ext cx="0" cy="5760640"/>
          </a:xfrm>
          <a:prstGeom prst="line">
            <a:avLst/>
          </a:prstGeom>
          <a:ln w="3810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3528" y="98072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КОМПЕНСИРУЮЩАЯ</a:t>
            </a:r>
            <a:r>
              <a:rPr lang="ru-RU" b="1" dirty="0" smtClean="0">
                <a:solidFill>
                  <a:srgbClr val="C00000"/>
                </a:solidFill>
                <a:latin typeface="PT Sans"/>
                <a:ea typeface="+mj-ea"/>
                <a:cs typeface="+mj-cs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2040" y="98072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СТИМУЛИРУЮЩАЯ</a:t>
            </a: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4644008" y="2060848"/>
            <a:ext cx="4226712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solidFill>
                <a:srgbClr val="2D9B5F"/>
              </a:solidFill>
              <a:latin typeface="PT Sans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91941"/>
              </p:ext>
            </p:extLst>
          </p:nvPr>
        </p:nvGraphicFramePr>
        <p:xfrm>
          <a:off x="179513" y="1700808"/>
          <a:ext cx="4032448" cy="4176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6705"/>
                <a:gridCol w="1299559"/>
                <a:gridCol w="1656184"/>
              </a:tblGrid>
              <a:tr h="733959">
                <a:tc>
                  <a:txBody>
                    <a:bodyPr/>
                    <a:lstStyle/>
                    <a:p>
                      <a:pPr algn="ctr" fontAlgn="b">
                        <a:lnSpc>
                          <a:spcPts val="1600"/>
                        </a:lnSpc>
                      </a:pPr>
                      <a:r>
                        <a:rPr lang="ru-RU" sz="16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 </a:t>
                      </a: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Периоды</a:t>
                      </a:r>
                    </a:p>
                    <a:p>
                      <a:pPr algn="ctr" fontAlgn="b">
                        <a:lnSpc>
                          <a:spcPts val="1600"/>
                        </a:lnSpc>
                      </a:pP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Прием </a:t>
                      </a:r>
                      <a:r>
                        <a:rPr lang="ru-RU" sz="16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документов</a:t>
                      </a: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Затраты</a:t>
                      </a: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7478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 период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16 марта 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3 апреля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1 октября 2019 по 31 марта 2020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6772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 период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12 по 30 октября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 1 октября  2019 по 30 сентября 2020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123458"/>
              </p:ext>
            </p:extLst>
          </p:nvPr>
        </p:nvGraphicFramePr>
        <p:xfrm>
          <a:off x="4716016" y="1700808"/>
          <a:ext cx="4267743" cy="4176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226"/>
                <a:gridCol w="1556070"/>
                <a:gridCol w="1603447"/>
              </a:tblGrid>
              <a:tr h="683677">
                <a:tc>
                  <a:txBody>
                    <a:bodyPr/>
                    <a:lstStyle/>
                    <a:p>
                      <a:pPr algn="ctr" fontAlgn="b">
                        <a:lnSpc>
                          <a:spcPts val="1600"/>
                        </a:lnSpc>
                      </a:pPr>
                      <a:r>
                        <a:rPr lang="ru-RU" sz="16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 </a:t>
                      </a: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Периоды</a:t>
                      </a:r>
                    </a:p>
                    <a:p>
                      <a:pPr algn="ctr" fontAlgn="b">
                        <a:lnSpc>
                          <a:spcPts val="1600"/>
                        </a:lnSpc>
                      </a:pP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Прием </a:t>
                      </a:r>
                      <a:r>
                        <a:rPr lang="ru-RU" sz="16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документов</a:t>
                      </a: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Затраты</a:t>
                      </a: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3932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 период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23 марта 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10 апреля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1 октября 2019 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31 марта 2020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5346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 период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12  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30 октября</a:t>
                      </a:r>
                      <a:b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 1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октября  2019 по 30 сентября 2020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51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7524" y="373306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  <a:cs typeface="Times New Roman" panose="02020603050405020304" pitchFamily="18" charset="0"/>
              </a:rPr>
              <a:t>ПОДДЕРЖКА  ПРОИЗВОДСТВА ЗЕРНОВЫХ  И ЗЕРНОБОБОВЫХ КУЛЬТУР 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2324" y="6381328"/>
            <a:ext cx="2133600" cy="365125"/>
          </a:xfrm>
        </p:spPr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2914491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PT Serif"/>
              </a:rPr>
              <a:t>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807804" y="80398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СТИМУЛИРУЮЩАЯ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179512" y="2060848"/>
            <a:ext cx="4226712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solidFill>
                <a:srgbClr val="2D9B5F"/>
              </a:solidFill>
              <a:latin typeface="PT Sans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4716016" y="1988840"/>
            <a:ext cx="4226712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solidFill>
                <a:srgbClr val="2D9B5F"/>
              </a:solidFill>
              <a:latin typeface="PT Sans"/>
            </a:endParaRPr>
          </a:p>
        </p:txBody>
      </p: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179512" y="1173320"/>
            <a:ext cx="8748972" cy="2399696"/>
          </a:xfrm>
          <a:noFill/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rgbClr val="008000"/>
                </a:solidFill>
              </a:rPr>
              <a:t>I </a:t>
            </a:r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период</a:t>
            </a:r>
            <a:endParaRPr lang="ru-RU" sz="2000" b="1" dirty="0" smtClean="0">
              <a:solidFill>
                <a:srgbClr val="008000"/>
              </a:solidFill>
              <a:latin typeface="PT Serif"/>
            </a:endParaRPr>
          </a:p>
          <a:p>
            <a:pPr marL="0" indent="0">
              <a:buNone/>
            </a:pPr>
            <a:endParaRPr lang="ru-RU" sz="1400" b="1" dirty="0">
              <a:latin typeface="PT Serif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2"/>
                </a:solidFill>
                <a:latin typeface="PT Serif"/>
              </a:rPr>
              <a:t>Прием документов               Установление плана прироста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tx2"/>
                </a:solidFill>
                <a:latin typeface="PT Serif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latin typeface="PT Serif"/>
              </a:rPr>
              <a:t>до </a:t>
            </a:r>
            <a:r>
              <a:rPr lang="ru-RU" sz="1600" b="1" dirty="0">
                <a:solidFill>
                  <a:schemeClr val="tx2"/>
                </a:solidFill>
                <a:latin typeface="PT Serif"/>
              </a:rPr>
              <a:t>20 </a:t>
            </a:r>
            <a:r>
              <a:rPr lang="ru-RU" sz="1600" b="1" dirty="0" smtClean="0">
                <a:solidFill>
                  <a:schemeClr val="tx2"/>
                </a:solidFill>
                <a:latin typeface="PT Serif"/>
              </a:rPr>
              <a:t>апреля                         и  расчет размера субсидии </a:t>
            </a: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179512" y="3717032"/>
            <a:ext cx="8730446" cy="273630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>
                <a:solidFill>
                  <a:srgbClr val="008000"/>
                </a:solidFill>
              </a:rPr>
              <a:t>II </a:t>
            </a:r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период</a:t>
            </a:r>
          </a:p>
          <a:p>
            <a:pPr marL="0" indent="0" algn="just">
              <a:buNone/>
            </a:pPr>
            <a:endParaRPr lang="ru-RU" sz="1400" b="1" dirty="0" smtClean="0">
              <a:latin typeface="PT Sans"/>
            </a:endParaRP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PT Sans"/>
              </a:rPr>
              <a:t>Прием документов                        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PT Sans"/>
              </a:rPr>
              <a:t> до 30 октября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43808" y="2780928"/>
            <a:ext cx="30243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           </a:t>
            </a:r>
            <a:endParaRPr lang="ru-RU" b="1" baseline="-25000" dirty="0">
              <a:latin typeface="PT Sans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79712" y="5157192"/>
            <a:ext cx="51125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PT Serif"/>
              </a:rPr>
              <a:t>W</a:t>
            </a:r>
            <a:r>
              <a:rPr lang="ru-RU" sz="2000" b="1" baseline="-25000" dirty="0" smtClean="0">
                <a:latin typeface="PT Serif"/>
              </a:rPr>
              <a:t>2</a:t>
            </a:r>
            <a:r>
              <a:rPr lang="en-US" sz="2000" b="1" dirty="0" smtClean="0">
                <a:latin typeface="PT Serif"/>
              </a:rPr>
              <a:t> </a:t>
            </a:r>
            <a:r>
              <a:rPr lang="en-US" sz="2000" b="1" dirty="0">
                <a:latin typeface="PT Serif"/>
              </a:rPr>
              <a:t>= </a:t>
            </a:r>
            <a:r>
              <a:rPr lang="ru-RU" sz="2000" b="1" dirty="0" smtClean="0">
                <a:latin typeface="PT Serif"/>
              </a:rPr>
              <a:t> </a:t>
            </a:r>
            <a:r>
              <a:rPr lang="en-US" sz="2000" b="1" dirty="0" smtClean="0">
                <a:latin typeface="PT Serif"/>
              </a:rPr>
              <a:t>S</a:t>
            </a:r>
            <a:r>
              <a:rPr lang="ru-RU" sz="2000" b="1" baseline="-25000" dirty="0" smtClean="0">
                <a:latin typeface="PT Serif"/>
              </a:rPr>
              <a:t>факт</a:t>
            </a:r>
            <a:r>
              <a:rPr lang="en-US" sz="2000" b="1" baseline="-25000" dirty="0" smtClean="0">
                <a:latin typeface="PT Serif"/>
              </a:rPr>
              <a:t>  </a:t>
            </a:r>
            <a:r>
              <a:rPr lang="ru-RU" sz="2000" b="1" dirty="0" err="1" smtClean="0">
                <a:latin typeface="PT Serif"/>
              </a:rPr>
              <a:t>х</a:t>
            </a:r>
            <a:r>
              <a:rPr lang="en-US" sz="2000" b="1" dirty="0" smtClean="0">
                <a:latin typeface="PT Serif"/>
              </a:rPr>
              <a:t> </a:t>
            </a:r>
            <a:r>
              <a:rPr lang="ru-RU" sz="2000" b="1" dirty="0" smtClean="0">
                <a:latin typeface="PT Serif"/>
              </a:rPr>
              <a:t>С </a:t>
            </a:r>
            <a:r>
              <a:rPr lang="ru-RU" sz="2000" b="1" baseline="-25000" dirty="0" err="1" smtClean="0">
                <a:latin typeface="PT Serif"/>
              </a:rPr>
              <a:t>стим</a:t>
            </a:r>
            <a:r>
              <a:rPr lang="en-US" sz="2000" b="1" dirty="0" smtClean="0">
                <a:latin typeface="PT Serif"/>
              </a:rPr>
              <a:t> </a:t>
            </a:r>
            <a:r>
              <a:rPr lang="ru-RU" sz="2000" b="1" dirty="0" err="1" smtClean="0">
                <a:latin typeface="PT Serif"/>
              </a:rPr>
              <a:t>х</a:t>
            </a:r>
            <a:r>
              <a:rPr lang="en-US" sz="2000" b="1" dirty="0" smtClean="0">
                <a:latin typeface="PT Serif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1 </a:t>
            </a:r>
            <a:r>
              <a:rPr lang="ru-RU" sz="2400" b="1" dirty="0" err="1" smtClean="0">
                <a:solidFill>
                  <a:srgbClr val="008000"/>
                </a:solidFill>
                <a:latin typeface="PT Serif"/>
              </a:rPr>
              <a:t>х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 k</a:t>
            </a:r>
            <a:r>
              <a:rPr lang="en-US" sz="2400" b="1" baseline="-25000" dirty="0" smtClean="0">
                <a:solidFill>
                  <a:srgbClr val="008000"/>
                </a:solidFill>
                <a:latin typeface="PT Serif"/>
              </a:rPr>
              <a:t>2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  </a:t>
            </a:r>
            <a:r>
              <a:rPr lang="ru-RU" sz="2400" b="1" baseline="-25000" dirty="0" err="1" smtClean="0">
                <a:solidFill>
                  <a:srgbClr val="008000"/>
                </a:solidFill>
                <a:latin typeface="PT Serif"/>
              </a:rPr>
              <a:t>х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3</a:t>
            </a:r>
            <a:r>
              <a:rPr lang="ru-RU" sz="2400" b="1" baseline="-25000" dirty="0" smtClean="0">
                <a:solidFill>
                  <a:srgbClr val="C00000"/>
                </a:solidFill>
                <a:latin typeface="PT Serif"/>
              </a:rPr>
              <a:t> </a:t>
            </a:r>
            <a:r>
              <a:rPr lang="ru-RU" sz="2000" b="1" dirty="0" smtClean="0">
                <a:latin typeface="PT Serif"/>
              </a:rPr>
              <a:t>– </a:t>
            </a:r>
            <a:r>
              <a:rPr lang="en-US" sz="2000" b="1" dirty="0" smtClean="0">
                <a:latin typeface="PT Serif"/>
              </a:rPr>
              <a:t>W</a:t>
            </a:r>
            <a:r>
              <a:rPr lang="ru-RU" sz="2000" b="1" baseline="-25000" dirty="0" smtClean="0">
                <a:latin typeface="PT Serif"/>
              </a:rPr>
              <a:t>1</a:t>
            </a:r>
          </a:p>
          <a:p>
            <a:pPr algn="ctr"/>
            <a:endParaRPr lang="ru-RU" b="1" baseline="-25000" dirty="0" smtClean="0">
              <a:latin typeface="PT Serif"/>
            </a:endParaRPr>
          </a:p>
          <a:p>
            <a:pPr algn="ctr"/>
            <a:endParaRPr lang="ru-RU" b="1" baseline="-25000" dirty="0" smtClean="0">
              <a:latin typeface="PT Serif"/>
            </a:endParaRPr>
          </a:p>
          <a:p>
            <a:pPr algn="ctr"/>
            <a:r>
              <a:rPr lang="en-US" sz="2000" b="1" dirty="0" smtClean="0">
                <a:latin typeface="PT Serif"/>
              </a:rPr>
              <a:t>k</a:t>
            </a:r>
            <a:r>
              <a:rPr lang="ru-RU" sz="2000" b="1" baseline="-25000" dirty="0" smtClean="0">
                <a:latin typeface="PT Serif"/>
              </a:rPr>
              <a:t>1 </a:t>
            </a:r>
            <a:r>
              <a:rPr lang="ru-RU" sz="2000" b="1" dirty="0" smtClean="0">
                <a:latin typeface="PT Serif"/>
              </a:rPr>
              <a:t>,</a:t>
            </a:r>
            <a:r>
              <a:rPr lang="ru-RU" sz="2000" b="1" baseline="-25000" dirty="0" smtClean="0">
                <a:latin typeface="PT Serif"/>
              </a:rPr>
              <a:t> </a:t>
            </a:r>
            <a:r>
              <a:rPr lang="en-US" sz="2000" b="1" dirty="0" smtClean="0">
                <a:latin typeface="PT Serif"/>
              </a:rPr>
              <a:t> k</a:t>
            </a:r>
            <a:r>
              <a:rPr lang="en-US" sz="2000" b="1" baseline="-25000" dirty="0" smtClean="0">
                <a:latin typeface="PT Serif"/>
              </a:rPr>
              <a:t>2</a:t>
            </a:r>
            <a:r>
              <a:rPr lang="ru-RU" sz="2000" b="1" baseline="-25000" dirty="0" smtClean="0">
                <a:latin typeface="PT Serif"/>
              </a:rPr>
              <a:t>,</a:t>
            </a:r>
            <a:r>
              <a:rPr lang="ru-RU" sz="2000" b="1" dirty="0" smtClean="0">
                <a:latin typeface="PT Serif"/>
              </a:rPr>
              <a:t> </a:t>
            </a:r>
            <a:r>
              <a:rPr lang="ru-RU" sz="2000" b="1" baseline="-25000" dirty="0" smtClean="0">
                <a:latin typeface="PT Serif"/>
              </a:rPr>
              <a:t>, </a:t>
            </a:r>
            <a:r>
              <a:rPr lang="en-US" sz="2000" b="1" dirty="0" smtClean="0">
                <a:latin typeface="PT Serif"/>
              </a:rPr>
              <a:t>k</a:t>
            </a:r>
            <a:r>
              <a:rPr lang="ru-RU" sz="2000" b="1" baseline="-25000" dirty="0" smtClean="0">
                <a:latin typeface="PT Serif"/>
              </a:rPr>
              <a:t>3  </a:t>
            </a:r>
            <a:r>
              <a:rPr lang="ru-RU" sz="2000" b="1" dirty="0" smtClean="0">
                <a:latin typeface="PT Serif"/>
              </a:rPr>
              <a:t>в 2020 году =1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13457" y="4261156"/>
            <a:ext cx="1836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PT Serif"/>
              </a:rPr>
              <a:t>Перечисление субсидии</a:t>
            </a:r>
            <a:endParaRPr lang="ru-RU" sz="1600" b="1" dirty="0">
              <a:solidFill>
                <a:srgbClr val="002060"/>
              </a:solidFill>
              <a:latin typeface="PT Serif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2375756" y="2181049"/>
            <a:ext cx="576064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298826" y="2231685"/>
            <a:ext cx="576064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060900" y="1689519"/>
            <a:ext cx="1625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PT Serif"/>
              </a:rPr>
              <a:t>Заключение Соглашения, перечисление субсидии </a:t>
            </a:r>
            <a:endParaRPr lang="ru-RU" sz="1600" dirty="0">
              <a:solidFill>
                <a:schemeClr val="tx2"/>
              </a:solidFill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2375756" y="4567107"/>
            <a:ext cx="576064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6256021" y="4592002"/>
            <a:ext cx="567680" cy="838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131840" y="4221089"/>
            <a:ext cx="28083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PT Serif"/>
              </a:rPr>
              <a:t>Расчет факта прироста и размера субсидии к перечислению</a:t>
            </a:r>
          </a:p>
          <a:p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6823701" y="2914491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</a:t>
            </a:r>
            <a:r>
              <a:rPr lang="ru-RU" sz="2000" b="1" baseline="-25000" dirty="0" smtClean="0"/>
              <a:t>1</a:t>
            </a:r>
            <a:r>
              <a:rPr lang="en-US" sz="2000" b="1" dirty="0" smtClean="0"/>
              <a:t> = S</a:t>
            </a:r>
            <a:r>
              <a:rPr lang="ru-RU" sz="2000" b="1" dirty="0" smtClean="0"/>
              <a:t> </a:t>
            </a:r>
            <a:r>
              <a:rPr lang="ru-RU" sz="2000" b="1" baseline="-25000" dirty="0" smtClean="0"/>
              <a:t>план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х</a:t>
            </a:r>
            <a:r>
              <a:rPr lang="ru-RU" sz="2000" b="1" dirty="0" smtClean="0"/>
              <a:t> С </a:t>
            </a:r>
            <a:r>
              <a:rPr lang="ru-RU" sz="2000" b="1" baseline="-25000" dirty="0" smtClean="0"/>
              <a:t>баз</a:t>
            </a:r>
            <a:endParaRPr lang="ru-RU" sz="20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231740" y="2791380"/>
            <a:ext cx="417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PT Serif"/>
              </a:rPr>
              <a:t>W </a:t>
            </a:r>
            <a:r>
              <a:rPr lang="en-US" sz="2000" b="1" dirty="0">
                <a:latin typeface="PT Serif"/>
              </a:rPr>
              <a:t>= </a:t>
            </a:r>
            <a:r>
              <a:rPr lang="ru-RU" sz="2000" b="1" dirty="0">
                <a:latin typeface="PT Serif"/>
              </a:rPr>
              <a:t> </a:t>
            </a:r>
            <a:r>
              <a:rPr lang="en-US" sz="2000" b="1" dirty="0" smtClean="0">
                <a:latin typeface="PT Serif"/>
              </a:rPr>
              <a:t>S</a:t>
            </a:r>
            <a:r>
              <a:rPr lang="ru-RU" sz="2000" b="1" baseline="-25000" dirty="0" smtClean="0">
                <a:latin typeface="PT Serif"/>
              </a:rPr>
              <a:t>план</a:t>
            </a:r>
            <a:r>
              <a:rPr lang="en-US" sz="2000" b="1" baseline="-25000" dirty="0" smtClean="0">
                <a:latin typeface="PT Serif"/>
              </a:rPr>
              <a:t>  </a:t>
            </a:r>
            <a:r>
              <a:rPr lang="ru-RU" sz="2000" b="1" dirty="0">
                <a:latin typeface="PT Serif"/>
              </a:rPr>
              <a:t>х</a:t>
            </a:r>
            <a:r>
              <a:rPr lang="en-US" sz="2000" b="1" dirty="0">
                <a:latin typeface="PT Serif"/>
              </a:rPr>
              <a:t> </a:t>
            </a:r>
            <a:r>
              <a:rPr lang="ru-RU" sz="2000" b="1" dirty="0">
                <a:latin typeface="PT Serif"/>
              </a:rPr>
              <a:t>С </a:t>
            </a:r>
            <a:r>
              <a:rPr lang="ru-RU" sz="2000" b="1" baseline="-25000" dirty="0" err="1">
                <a:latin typeface="PT Serif"/>
              </a:rPr>
              <a:t>стим</a:t>
            </a:r>
            <a:r>
              <a:rPr lang="en-US" sz="2000" b="1" dirty="0">
                <a:latin typeface="PT Serif"/>
              </a:rPr>
              <a:t> </a:t>
            </a:r>
            <a:r>
              <a:rPr lang="ru-RU" sz="2000" b="1" dirty="0">
                <a:latin typeface="PT Serif"/>
              </a:rPr>
              <a:t>х</a:t>
            </a:r>
            <a:r>
              <a:rPr lang="en-US" sz="2000" b="1" dirty="0">
                <a:latin typeface="PT Serif"/>
              </a:rPr>
              <a:t> </a:t>
            </a:r>
            <a:r>
              <a:rPr lang="en-US" sz="2400" b="1" dirty="0">
                <a:solidFill>
                  <a:srgbClr val="008000"/>
                </a:solidFill>
                <a:latin typeface="PT Serif"/>
              </a:rPr>
              <a:t>k</a:t>
            </a:r>
            <a:r>
              <a:rPr lang="ru-RU" sz="2400" b="1" baseline="-25000" dirty="0">
                <a:solidFill>
                  <a:srgbClr val="008000"/>
                </a:solidFill>
                <a:latin typeface="PT Serif"/>
              </a:rPr>
              <a:t>1 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*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 </a:t>
            </a:r>
            <a:r>
              <a:rPr lang="en-US" sz="2400" b="1" dirty="0">
                <a:solidFill>
                  <a:srgbClr val="008000"/>
                </a:solidFill>
                <a:latin typeface="PT Serif"/>
              </a:rPr>
              <a:t>k</a:t>
            </a:r>
            <a:r>
              <a:rPr lang="en-US" sz="2400" b="1" baseline="-25000" dirty="0">
                <a:solidFill>
                  <a:srgbClr val="008000"/>
                </a:solidFill>
                <a:latin typeface="PT Serif"/>
              </a:rPr>
              <a:t>2</a:t>
            </a:r>
            <a:r>
              <a:rPr lang="ru-RU" sz="2400" b="1" baseline="-25000" dirty="0">
                <a:solidFill>
                  <a:srgbClr val="008000"/>
                </a:solidFill>
                <a:latin typeface="PT Serif"/>
              </a:rPr>
              <a:t>  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* </a:t>
            </a:r>
            <a:r>
              <a:rPr lang="en-US" sz="2400" b="1" dirty="0">
                <a:solidFill>
                  <a:srgbClr val="008000"/>
                </a:solidFill>
                <a:latin typeface="PT Serif"/>
              </a:rPr>
              <a:t>k</a:t>
            </a:r>
            <a:r>
              <a:rPr lang="ru-RU" sz="2400" b="1" baseline="-25000" dirty="0">
                <a:solidFill>
                  <a:srgbClr val="008000"/>
                </a:solidFill>
                <a:latin typeface="PT Serif"/>
              </a:rPr>
              <a:t>3</a:t>
            </a:r>
            <a:endParaRPr lang="ru-RU" sz="2400" b="1" baseline="-25000" dirty="0" smtClean="0">
              <a:solidFill>
                <a:srgbClr val="008000"/>
              </a:solidFill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48351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61764" y="365176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  <a:cs typeface="Times New Roman" panose="02020603050405020304" pitchFamily="18" charset="0"/>
              </a:rPr>
              <a:t>ПОДДЕРЖКА  ПРОИЗВОДСТВА ЗЕРНОВЫХ  И ЗЕРНОБОБОВЫХ КУЛЬТУР  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2852936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PT Serif"/>
              </a:rPr>
              <a:t>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879812" y="79606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PT Sans"/>
                <a:ea typeface="+mj-ea"/>
                <a:cs typeface="+mj-cs"/>
              </a:rPr>
              <a:t>СТИМУЛИРУЮЩАЯ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179512" y="2060848"/>
            <a:ext cx="4226712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solidFill>
                <a:srgbClr val="2D9B5F"/>
              </a:solidFill>
              <a:latin typeface="PT Sans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4644008" y="2060848"/>
            <a:ext cx="4226712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>
              <a:solidFill>
                <a:srgbClr val="2D9B5F"/>
              </a:solidFill>
              <a:latin typeface="PT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20" y="116539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PT Serif"/>
              </a:rPr>
              <a:t>W</a:t>
            </a:r>
            <a:r>
              <a:rPr lang="ru-RU" b="1" baseline="-25000" dirty="0" smtClean="0">
                <a:latin typeface="PT Serif"/>
              </a:rPr>
              <a:t>2</a:t>
            </a:r>
            <a:r>
              <a:rPr lang="en-US" b="1" dirty="0" smtClean="0">
                <a:latin typeface="PT Serif"/>
              </a:rPr>
              <a:t> = </a:t>
            </a:r>
            <a:r>
              <a:rPr lang="ru-RU" b="1" dirty="0" smtClean="0">
                <a:latin typeface="PT Serif"/>
              </a:rPr>
              <a:t> </a:t>
            </a:r>
            <a:r>
              <a:rPr lang="en-US" b="1" dirty="0" smtClean="0">
                <a:latin typeface="PT Serif"/>
              </a:rPr>
              <a:t>S</a:t>
            </a:r>
            <a:r>
              <a:rPr lang="ru-RU" b="1" baseline="-25000" dirty="0" smtClean="0">
                <a:latin typeface="PT Serif"/>
              </a:rPr>
              <a:t>факт</a:t>
            </a:r>
            <a:r>
              <a:rPr lang="en-US" b="1" baseline="-25000" dirty="0" smtClean="0">
                <a:latin typeface="PT Serif"/>
              </a:rPr>
              <a:t>  </a:t>
            </a:r>
            <a:r>
              <a:rPr lang="ru-RU" b="1" dirty="0" err="1" smtClean="0">
                <a:latin typeface="PT Serif"/>
              </a:rPr>
              <a:t>х</a:t>
            </a:r>
            <a:r>
              <a:rPr lang="en-US" b="1" dirty="0" smtClean="0">
                <a:latin typeface="PT Serif"/>
              </a:rPr>
              <a:t> </a:t>
            </a:r>
            <a:r>
              <a:rPr lang="ru-RU" b="1" dirty="0" smtClean="0">
                <a:latin typeface="PT Serif"/>
              </a:rPr>
              <a:t>С </a:t>
            </a:r>
            <a:r>
              <a:rPr lang="ru-RU" b="1" baseline="-25000" dirty="0" err="1" smtClean="0">
                <a:latin typeface="PT Serif"/>
              </a:rPr>
              <a:t>стим</a:t>
            </a:r>
            <a:r>
              <a:rPr lang="en-US" b="1" dirty="0" smtClean="0">
                <a:latin typeface="PT Serif"/>
              </a:rPr>
              <a:t> </a:t>
            </a:r>
            <a:r>
              <a:rPr lang="ru-RU" b="1" dirty="0" err="1" smtClean="0">
                <a:latin typeface="PT Serif"/>
              </a:rPr>
              <a:t>х</a:t>
            </a:r>
            <a:r>
              <a:rPr lang="en-US" b="1" dirty="0" smtClean="0">
                <a:latin typeface="PT Serif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1 </a:t>
            </a:r>
            <a:r>
              <a:rPr lang="ru-RU" sz="2400" b="1" dirty="0" smtClean="0">
                <a:solidFill>
                  <a:srgbClr val="008000"/>
                </a:solidFill>
                <a:latin typeface="PT Serif"/>
              </a:rPr>
              <a:t>х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 k</a:t>
            </a:r>
            <a:r>
              <a:rPr lang="en-US" sz="2400" b="1" baseline="-25000" dirty="0" smtClean="0">
                <a:solidFill>
                  <a:srgbClr val="008000"/>
                </a:solidFill>
                <a:latin typeface="PT Serif"/>
              </a:rPr>
              <a:t>2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  </a:t>
            </a:r>
            <a:r>
              <a:rPr lang="ru-RU" sz="2400" b="1" dirty="0" err="1" smtClean="0">
                <a:solidFill>
                  <a:srgbClr val="008000"/>
                </a:solidFill>
                <a:latin typeface="PT Serif"/>
              </a:rPr>
              <a:t>х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ru-RU" sz="2400" b="1" baseline="-25000" dirty="0" smtClean="0">
                <a:solidFill>
                  <a:srgbClr val="008000"/>
                </a:solidFill>
                <a:latin typeface="PT Serif"/>
              </a:rPr>
              <a:t>3</a:t>
            </a:r>
            <a:r>
              <a:rPr lang="ru-RU" sz="2000" b="1" baseline="-25000" dirty="0" smtClean="0">
                <a:solidFill>
                  <a:srgbClr val="008000"/>
                </a:solidFill>
                <a:latin typeface="PT Serif"/>
              </a:rPr>
              <a:t> </a:t>
            </a:r>
            <a:r>
              <a:rPr lang="ru-RU" b="1" dirty="0" smtClean="0">
                <a:latin typeface="PT Serif"/>
              </a:rPr>
              <a:t>–</a:t>
            </a:r>
            <a:r>
              <a:rPr lang="ru-RU" b="1" dirty="0" smtClean="0">
                <a:solidFill>
                  <a:srgbClr val="C00000"/>
                </a:solidFill>
                <a:latin typeface="PT Serif"/>
              </a:rPr>
              <a:t> </a:t>
            </a:r>
            <a:r>
              <a:rPr lang="en-US" b="1" dirty="0" smtClean="0">
                <a:latin typeface="PT Serif"/>
              </a:rPr>
              <a:t>W</a:t>
            </a:r>
            <a:r>
              <a:rPr lang="ru-RU" b="1" baseline="-25000" dirty="0" smtClean="0">
                <a:latin typeface="PT Serif"/>
              </a:rPr>
              <a:t>1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9512" y="1772816"/>
            <a:ext cx="88747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ru-RU" b="1" baseline="-25000" dirty="0" smtClean="0">
                <a:solidFill>
                  <a:srgbClr val="008000"/>
                </a:solidFill>
                <a:latin typeface="PT Serif"/>
              </a:rPr>
              <a:t>1 </a:t>
            </a:r>
            <a:r>
              <a:rPr lang="ru-RU" b="1" dirty="0" smtClean="0">
                <a:solidFill>
                  <a:srgbClr val="008000"/>
                </a:solidFill>
                <a:latin typeface="PT Serif"/>
              </a:rPr>
              <a:t>– коэффициент достижения (недостижения) результата </a:t>
            </a:r>
            <a:r>
              <a:rPr lang="ru-RU" b="1" dirty="0">
                <a:solidFill>
                  <a:srgbClr val="008000"/>
                </a:solidFill>
                <a:latin typeface="PT Serif"/>
              </a:rPr>
              <a:t> </a:t>
            </a:r>
            <a:r>
              <a:rPr lang="ru-RU" sz="1600" b="1" dirty="0" smtClean="0">
                <a:latin typeface="PT Serif"/>
              </a:rPr>
              <a:t>предоставления </a:t>
            </a:r>
            <a:br>
              <a:rPr lang="ru-RU" sz="1600" b="1" dirty="0" smtClean="0">
                <a:latin typeface="PT Serif"/>
              </a:rPr>
            </a:br>
            <a:r>
              <a:rPr lang="ru-RU" sz="1600" b="1" dirty="0" smtClean="0">
                <a:latin typeface="PT Serif"/>
              </a:rPr>
              <a:t>       субсидии за отчетный финансовый год</a:t>
            </a:r>
            <a:endParaRPr lang="ru-RU" sz="1600" b="1" dirty="0">
              <a:latin typeface="PT Serif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0753" y="2373922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PT Serif"/>
              </a:rPr>
              <a:t>в 2020 году = </a:t>
            </a:r>
            <a:r>
              <a:rPr lang="ru-RU" sz="1600" b="1" dirty="0" smtClean="0">
                <a:latin typeface="PT Serif"/>
              </a:rPr>
              <a:t>1</a:t>
            </a:r>
          </a:p>
          <a:p>
            <a:r>
              <a:rPr lang="ru-RU" sz="1600" dirty="0" smtClean="0">
                <a:latin typeface="PT Serif"/>
              </a:rPr>
              <a:t>с 2021 года – отношение фактического значения валового сбора за 2020 год к плановому значению, установленному Соглашением в 2020 году, </a:t>
            </a:r>
            <a:r>
              <a:rPr lang="ru-RU" sz="1600" b="1" dirty="0" smtClean="0">
                <a:solidFill>
                  <a:srgbClr val="002060"/>
                </a:solidFill>
                <a:latin typeface="PT Serif"/>
              </a:rPr>
              <a:t>но не более 1,2  </a:t>
            </a:r>
            <a:r>
              <a:rPr lang="ru-RU" sz="1600" dirty="0" smtClean="0">
                <a:latin typeface="PT Serif"/>
              </a:rPr>
              <a:t>(повышающий либо понижающий)</a:t>
            </a:r>
            <a:endParaRPr lang="ru-RU" sz="1600" dirty="0">
              <a:latin typeface="PT Serif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1814" y="3431937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ru-RU" b="1" baseline="-25000" dirty="0" smtClean="0">
                <a:solidFill>
                  <a:srgbClr val="008000"/>
                </a:solidFill>
                <a:latin typeface="PT Serif"/>
              </a:rPr>
              <a:t>2 </a:t>
            </a:r>
            <a:r>
              <a:rPr lang="ru-RU" b="1" dirty="0" smtClean="0">
                <a:solidFill>
                  <a:srgbClr val="008000"/>
                </a:solidFill>
                <a:latin typeface="PT Serif"/>
              </a:rPr>
              <a:t>– коэффициент, учитывающий внесение минеральных удобрений</a:t>
            </a:r>
            <a:endParaRPr lang="ru-RU" b="1" dirty="0">
              <a:solidFill>
                <a:srgbClr val="008000"/>
              </a:solidFill>
              <a:latin typeface="PT Serif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3822" y="3802828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PT Serif"/>
              </a:rPr>
              <a:t>в 2020 году </a:t>
            </a:r>
            <a:r>
              <a:rPr lang="ru-RU" sz="1600" b="1" dirty="0" smtClean="0">
                <a:latin typeface="PT Serif"/>
              </a:rPr>
              <a:t>= 1</a:t>
            </a:r>
          </a:p>
          <a:p>
            <a:r>
              <a:rPr lang="ru-RU" sz="1600" dirty="0" smtClean="0">
                <a:latin typeface="PT Serif"/>
              </a:rPr>
              <a:t>в 2021 года:</a:t>
            </a:r>
          </a:p>
          <a:p>
            <a:r>
              <a:rPr lang="ru-RU" sz="1600" dirty="0" smtClean="0">
                <a:latin typeface="PT Serif"/>
              </a:rPr>
              <a:t> – в случае выполнения условия = </a:t>
            </a:r>
            <a:r>
              <a:rPr lang="ru-RU" sz="1600" b="1" dirty="0" smtClean="0">
                <a:latin typeface="PT Serif"/>
              </a:rPr>
              <a:t>1</a:t>
            </a:r>
          </a:p>
          <a:p>
            <a:r>
              <a:rPr lang="ru-RU" sz="1600" dirty="0" smtClean="0">
                <a:latin typeface="PT Serif"/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– </a:t>
            </a:r>
            <a:r>
              <a:rPr lang="ru-RU" sz="1600" dirty="0" smtClean="0">
                <a:latin typeface="PT Serif"/>
              </a:rPr>
              <a:t>в случае невыполнения условия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= </a:t>
            </a:r>
            <a:r>
              <a:rPr lang="ru-RU" sz="1600" b="1" dirty="0" smtClean="0">
                <a:solidFill>
                  <a:srgbClr val="C00000"/>
                </a:solidFill>
                <a:latin typeface="PT Serif"/>
              </a:rPr>
              <a:t>0,9 </a:t>
            </a:r>
            <a:r>
              <a:rPr lang="ru-RU" sz="1600" dirty="0" smtClean="0">
                <a:latin typeface="PT Serif"/>
              </a:rPr>
              <a:t> </a:t>
            </a:r>
            <a:endParaRPr lang="ru-RU" sz="1600" dirty="0">
              <a:latin typeface="PT Serif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3146" y="4942909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ru-RU" b="1" baseline="-25000" dirty="0" smtClean="0">
                <a:solidFill>
                  <a:srgbClr val="008000"/>
                </a:solidFill>
                <a:latin typeface="PT Serif"/>
              </a:rPr>
              <a:t>3 </a:t>
            </a:r>
            <a:r>
              <a:rPr lang="ru-RU" b="1" dirty="0" smtClean="0">
                <a:solidFill>
                  <a:srgbClr val="008000"/>
                </a:solidFill>
                <a:latin typeface="PT Serif"/>
              </a:rPr>
              <a:t>– коэффициент, учитывающий использование на посев семян, допущенных по 4 региону допуска и соответствующих ГОСТ Р 52325-2005  </a:t>
            </a:r>
            <a:endParaRPr lang="ru-RU" b="1" dirty="0">
              <a:solidFill>
                <a:srgbClr val="008000"/>
              </a:solidFill>
              <a:latin typeface="PT Serif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1814" y="5589240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PT Serif"/>
              </a:rPr>
              <a:t>в 2020 году = </a:t>
            </a:r>
            <a:r>
              <a:rPr lang="ru-RU" sz="1600" b="1" dirty="0" smtClean="0">
                <a:latin typeface="PT Serif"/>
              </a:rPr>
              <a:t>1</a:t>
            </a:r>
          </a:p>
          <a:p>
            <a:r>
              <a:rPr lang="ru-RU" sz="1600" dirty="0">
                <a:latin typeface="PT Serif"/>
              </a:rPr>
              <a:t>с</a:t>
            </a:r>
            <a:r>
              <a:rPr lang="ru-RU" sz="1600" dirty="0" smtClean="0">
                <a:latin typeface="PT Serif"/>
              </a:rPr>
              <a:t> 2021 года:</a:t>
            </a:r>
          </a:p>
          <a:p>
            <a:r>
              <a:rPr lang="ru-RU" sz="1600" dirty="0" smtClean="0">
                <a:latin typeface="PT Serif"/>
              </a:rPr>
              <a:t> – в случае выполнения условия = </a:t>
            </a:r>
            <a:r>
              <a:rPr lang="ru-RU" sz="1600" b="1" dirty="0" smtClean="0">
                <a:latin typeface="PT Serif"/>
              </a:rPr>
              <a:t>1</a:t>
            </a:r>
          </a:p>
          <a:p>
            <a:r>
              <a:rPr lang="ru-RU" sz="1600" dirty="0" smtClean="0">
                <a:latin typeface="PT Serif"/>
              </a:rPr>
              <a:t> – в случае невыполнения условия = </a:t>
            </a:r>
            <a:r>
              <a:rPr lang="ru-RU" sz="1600" b="1" dirty="0" smtClean="0">
                <a:solidFill>
                  <a:srgbClr val="C00000"/>
                </a:solidFill>
                <a:latin typeface="PT Serif"/>
              </a:rPr>
              <a:t>0,9</a:t>
            </a:r>
            <a:r>
              <a:rPr lang="ru-RU" sz="1600" dirty="0" smtClean="0">
                <a:latin typeface="PT Serif"/>
              </a:rPr>
              <a:t> </a:t>
            </a:r>
            <a:endParaRPr lang="ru-RU" sz="1600" dirty="0"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48351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818" y="5347289"/>
            <a:ext cx="8724566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2000" b="1" dirty="0" smtClean="0">
                <a:latin typeface="PT Serif"/>
                <a:ea typeface="PT Sans" pitchFamily="34" charset="-52"/>
                <a:cs typeface="Times New Roman" pitchFamily="18" charset="0"/>
              </a:rPr>
              <a:t>Докладчик:</a:t>
            </a:r>
            <a:r>
              <a:rPr lang="ru-RU" sz="2000" b="1" dirty="0" smtClean="0">
                <a:solidFill>
                  <a:srgbClr val="000066"/>
                </a:solidFill>
                <a:latin typeface="PT Serif"/>
                <a:ea typeface="PT Sans" pitchFamily="34" charset="-52"/>
                <a:cs typeface="Times New Roman" pitchFamily="18" charset="0"/>
              </a:rPr>
              <a:t> Ураева Татьяна Юрьевна, </a:t>
            </a:r>
            <a:br>
              <a:rPr lang="ru-RU" sz="2000" b="1" dirty="0" smtClean="0">
                <a:solidFill>
                  <a:srgbClr val="000066"/>
                </a:solidFill>
                <a:latin typeface="PT Serif"/>
                <a:ea typeface="PT Sans" pitchFamily="34" charset="-52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66"/>
                </a:solidFill>
                <a:latin typeface="PT Serif"/>
                <a:ea typeface="PT Sans" pitchFamily="34" charset="-52"/>
                <a:cs typeface="Times New Roman" pitchFamily="18" charset="0"/>
              </a:rPr>
              <a:t>                      начальник управления развития отраслей АПК </a:t>
            </a:r>
            <a:endParaRPr lang="ru-RU" sz="2000" dirty="0">
              <a:solidFill>
                <a:srgbClr val="000066"/>
              </a:solidFill>
              <a:latin typeface="PT Serif"/>
              <a:ea typeface="PT Sans" pitchFamily="34" charset="-52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759" y="1772816"/>
            <a:ext cx="8575774" cy="267765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>О </a:t>
            </a:r>
            <a:r>
              <a:rPr lang="ru-RU" sz="2800" b="1" dirty="0">
                <a:solidFill>
                  <a:srgbClr val="000066"/>
                </a:solidFill>
                <a:latin typeface="PT Serif"/>
              </a:rPr>
              <a:t>порядке предоставления  субсидий  </a:t>
            </a:r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/>
            </a:r>
            <a:br>
              <a:rPr lang="ru-RU" sz="2800" b="1" dirty="0" smtClean="0">
                <a:solidFill>
                  <a:srgbClr val="000066"/>
                </a:solidFill>
                <a:latin typeface="PT Serif"/>
              </a:rPr>
            </a:br>
            <a:r>
              <a:rPr lang="ru-RU" sz="2800" b="1" dirty="0" smtClean="0">
                <a:solidFill>
                  <a:srgbClr val="000066"/>
                </a:solidFill>
                <a:latin typeface="PT Serif"/>
              </a:rPr>
              <a:t>на производство молока в рамках компенсирующей и стимулирующей поддержки </a:t>
            </a:r>
            <a:endParaRPr lang="ru-RU" sz="2800" b="1" dirty="0" smtClean="0">
              <a:latin typeface="PT Serif"/>
            </a:endParaRPr>
          </a:p>
          <a:p>
            <a:r>
              <a:rPr lang="ru-RU" sz="2800" dirty="0" smtClean="0"/>
              <a:t>          </a:t>
            </a:r>
            <a:endParaRPr lang="ru-RU" sz="2800" dirty="0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10" y="156612"/>
            <a:ext cx="455974" cy="8241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1600" y="365899"/>
            <a:ext cx="3545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PT Serif"/>
                <a:cs typeface="Times New Roman" pitchFamily="18" charset="0"/>
              </a:rPr>
              <a:t>Министерство </a:t>
            </a:r>
            <a:br>
              <a:rPr lang="ru-RU" sz="1200" b="1" dirty="0" smtClean="0">
                <a:latin typeface="PT Serif"/>
                <a:cs typeface="Times New Roman" pitchFamily="18" charset="0"/>
              </a:rPr>
            </a:br>
            <a:r>
              <a:rPr lang="ru-RU" sz="1200" b="1" dirty="0" smtClean="0">
                <a:latin typeface="PT Serif"/>
                <a:cs typeface="Times New Roman" pitchFamily="18" charset="0"/>
              </a:rPr>
              <a:t>сельского хозяйства </a:t>
            </a:r>
          </a:p>
          <a:p>
            <a:r>
              <a:rPr lang="ru-RU" sz="1200" b="1" dirty="0" smtClean="0">
                <a:latin typeface="PT Serif"/>
                <a:cs typeface="Times New Roman" pitchFamily="18" charset="0"/>
              </a:rPr>
              <a:t>и продовольствия Пермского края</a:t>
            </a:r>
            <a:endParaRPr lang="ru-RU" sz="1200" b="1" dirty="0">
              <a:latin typeface="PT Serif"/>
              <a:cs typeface="Times New Roman" pitchFamily="18" charset="0"/>
            </a:endParaRPr>
          </a:p>
        </p:txBody>
      </p:sp>
      <p:cxnSp>
        <p:nvCxnSpPr>
          <p:cNvPr id="11" name="Straight Connector 12"/>
          <p:cNvCxnSpPr/>
          <p:nvPr/>
        </p:nvCxnSpPr>
        <p:spPr>
          <a:xfrm>
            <a:off x="239922" y="5157192"/>
            <a:ext cx="872456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03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706090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КОМПЕНСИРУЮЩАЯ ПОДДЕРЖКА ПРОИЗВОДСТВА </a:t>
            </a:r>
            <a:b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</a:b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И РЕАЛИЗАЦИИ  МОЛОКА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PT Sans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267979"/>
              </p:ext>
            </p:extLst>
          </p:nvPr>
        </p:nvGraphicFramePr>
        <p:xfrm>
          <a:off x="395536" y="3861048"/>
          <a:ext cx="8424936" cy="28262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434"/>
                <a:gridCol w="1883595"/>
                <a:gridCol w="1003518"/>
                <a:gridCol w="804933"/>
                <a:gridCol w="936104"/>
                <a:gridCol w="792088"/>
                <a:gridCol w="936104"/>
                <a:gridCol w="1440160"/>
              </a:tblGrid>
              <a:tr h="5627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Возмещение </a:t>
                      </a:r>
                      <a:r>
                        <a:rPr lang="ru-RU" sz="1600" b="1" u="none" strike="noStrike" dirty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части затрат на собственное производство 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молока за счет средств</a:t>
                      </a:r>
                      <a:r>
                        <a:rPr lang="ru-RU" sz="16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 </a:t>
                      </a:r>
                      <a:br>
                        <a:rPr lang="ru-RU" sz="16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</a:b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 </a:t>
                      </a:r>
                      <a:r>
                        <a:rPr lang="ru-RU" sz="1600" b="1" u="none" strike="noStrike" dirty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бюджета Пермского 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края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2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Вид сельхозпредприятия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Уровень эффективности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PT Sans"/>
                        </a:rPr>
                        <a:t>Базовая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Дифференциация за продуктивность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Повышающий К=1,3 (МП)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PT Sans"/>
                        </a:rPr>
                        <a:t>Итоговая ставка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Доля объема  реализованного молока от общего объема, 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11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малые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PT Sans"/>
                        </a:rPr>
                        <a:t>до 5000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PT Sans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1,46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PT Sans"/>
                        </a:rPr>
                        <a:t>45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7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5000 и более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PT Sans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1,46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1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PT Sans"/>
                        </a:rPr>
                        <a:t>средние и крупные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до 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PT Sans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1,46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PT Sans"/>
                        </a:rPr>
                        <a:t>5000 и более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PT Sans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PT Sans"/>
                        </a:rPr>
                        <a:t>-</a:t>
                      </a:r>
                      <a:r>
                        <a:rPr lang="ru-RU" sz="1200" u="none" strike="noStrike" dirty="0">
                          <a:effectLst/>
                          <a:latin typeface="PT Sans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1,46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679" marR="7679" marT="76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737447"/>
              </p:ext>
            </p:extLst>
          </p:nvPr>
        </p:nvGraphicFramePr>
        <p:xfrm>
          <a:off x="395536" y="764704"/>
          <a:ext cx="8424936" cy="3024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350"/>
                <a:gridCol w="2024773"/>
                <a:gridCol w="1103960"/>
                <a:gridCol w="767973"/>
                <a:gridCol w="908620"/>
                <a:gridCol w="851004"/>
                <a:gridCol w="864096"/>
                <a:gridCol w="1440160"/>
              </a:tblGrid>
              <a:tr h="652432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Возмещение части затрат на собственное производство молока за счет</a:t>
                      </a:r>
                      <a:r>
                        <a:rPr lang="ru-RU" sz="1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 средств </a:t>
                      </a:r>
                      <a:r>
                        <a:rPr lang="ru-RU" sz="1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федерального</a:t>
                      </a:r>
                      <a:r>
                        <a:rPr lang="ru-RU" sz="1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 </a:t>
                      </a:r>
                      <a:r>
                        <a:rPr lang="ru-RU" sz="1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бюджета</a:t>
                      </a:r>
                      <a:r>
                        <a:rPr lang="ru-RU" sz="1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 </a:t>
                      </a:r>
                      <a:r>
                        <a:rPr lang="ru-RU" sz="1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T Sans"/>
                        </a:rPr>
                        <a:t>и бюджета  Пермского края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28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Вид сельхозпредприятия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Уровень эффективности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erif"/>
                        </a:rPr>
                        <a:t>Базовая</a:t>
                      </a:r>
                    </a:p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T Serif"/>
                        </a:rPr>
                        <a:t>ставка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 err="1" smtClean="0">
                          <a:effectLst/>
                          <a:latin typeface="PT Serif"/>
                        </a:rPr>
                        <a:t>Дифферен</a:t>
                      </a:r>
                      <a:endParaRPr lang="ru-RU" sz="1400" u="none" strike="noStrike" dirty="0" smtClean="0">
                        <a:effectLst/>
                        <a:latin typeface="PT Serif"/>
                      </a:endParaRPr>
                    </a:p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 err="1" smtClean="0">
                          <a:effectLst/>
                          <a:latin typeface="PT Serif"/>
                        </a:rPr>
                        <a:t>циация</a:t>
                      </a:r>
                      <a:r>
                        <a:rPr lang="ru-RU" sz="1400" u="none" strike="noStrike" dirty="0" smtClean="0">
                          <a:effectLst/>
                          <a:latin typeface="PT Serif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за продуктивность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Повышающий К=1,3 (МП)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PT Serif"/>
                        </a:rPr>
                        <a:t>Итоговая ставка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Доля объема  реализованного молока от общего объема, 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2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PT Serif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малые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до 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erif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 smtClean="0">
                          <a:effectLst/>
                          <a:latin typeface="PT Serif"/>
                        </a:rPr>
                        <a:t>-</a:t>
                      </a: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erif"/>
                        </a:rPr>
                        <a:t>1,30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erif"/>
                        </a:rPr>
                        <a:t>1,90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effectLst/>
                          <a:latin typeface="PT Serif"/>
                        </a:rPr>
                        <a:t>55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2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>
                          <a:effectLst/>
                          <a:latin typeface="PT Serif"/>
                        </a:rPr>
                        <a:t>5000 и более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erif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>
                          <a:effectLst/>
                          <a:latin typeface="PT Serif"/>
                        </a:rPr>
                        <a:t>1,227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>
                          <a:effectLst/>
                          <a:latin typeface="PT Serif"/>
                        </a:rPr>
                        <a:t>1,30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erif"/>
                        </a:rPr>
                        <a:t>2,33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erif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2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средние и крупные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до 5000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4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2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200" u="none" strike="noStrike" dirty="0">
                          <a:effectLst/>
                          <a:latin typeface="PT Sans"/>
                        </a:rPr>
                        <a:t>5000 и более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1,46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200" u="none" strike="noStrike">
                          <a:effectLst/>
                          <a:latin typeface="PT Sans"/>
                        </a:rPr>
                        <a:t>1,227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200" u="none" strike="noStrike" dirty="0">
                          <a:effectLst/>
                          <a:latin typeface="PT Sans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PT Sans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8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1,79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87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280" y="188640"/>
            <a:ext cx="8774096" cy="504056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КОМПЕНСИРУЮЩАЯ ПОДДЕРЖКА ПРОИЗВОДСТВА </a:t>
            </a:r>
            <a:b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</a:b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И РЕАЛИЗАЦИИ  МОЛОКА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PT San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063249"/>
              </p:ext>
            </p:extLst>
          </p:nvPr>
        </p:nvGraphicFramePr>
        <p:xfrm>
          <a:off x="395536" y="1052735"/>
          <a:ext cx="8507289" cy="2657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152"/>
                <a:gridCol w="1903581"/>
                <a:gridCol w="3713043"/>
                <a:gridCol w="1522513"/>
              </a:tblGrid>
              <a:tr h="432048">
                <a:tc>
                  <a:txBody>
                    <a:bodyPr/>
                    <a:lstStyle/>
                    <a:p>
                      <a:pPr algn="ctr" fontAlgn="b">
                        <a:lnSpc>
                          <a:spcPts val="16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 </a:t>
                      </a: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Периоды</a:t>
                      </a:r>
                    </a:p>
                    <a:p>
                      <a:pPr algn="ctr" fontAlgn="b">
                        <a:lnSpc>
                          <a:spcPts val="1600"/>
                        </a:lnSpc>
                      </a:pP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Прием </a:t>
                      </a: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документов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Затраты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Размер </a:t>
                      </a:r>
                    </a:p>
                    <a:p>
                      <a:pPr algn="ctr" fontAlgn="t">
                        <a:lnSpc>
                          <a:spcPts val="16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субсидии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2220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 период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10 по 30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апреля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1 августа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2019 года 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по 29 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февраля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 года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90%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0349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 период </a:t>
                      </a:r>
                      <a:endParaRPr lang="ru-RU" sz="1600" b="1" i="0" u="none" strike="noStrike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1 по 10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декабря</a:t>
                      </a: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с  1 марта по 31 июля </a:t>
                      </a:r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2020 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года</a:t>
                      </a:r>
                      <a:b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</a:b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10%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Заголовок 1"/>
          <p:cNvSpPr txBox="1">
            <a:spLocks/>
          </p:cNvSpPr>
          <p:nvPr/>
        </p:nvSpPr>
        <p:spPr>
          <a:xfrm>
            <a:off x="273280" y="4077072"/>
            <a:ext cx="887072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rgbClr val="008000"/>
                </a:solidFill>
                <a:latin typeface="PT Sans"/>
              </a:rPr>
              <a:t>Обязательное условие:</a:t>
            </a:r>
          </a:p>
          <a:p>
            <a:pPr algn="l"/>
            <a:r>
              <a:rPr lang="ru-RU" sz="2000" b="1" dirty="0" smtClean="0">
                <a:latin typeface="PT Sans"/>
              </a:rPr>
              <a:t>                          </a:t>
            </a:r>
            <a:r>
              <a:rPr lang="ru-RU" sz="1800" b="1" dirty="0" smtClean="0">
                <a:latin typeface="PT Sans"/>
              </a:rPr>
              <a:t>обеспечение сохранности поголовья коров</a:t>
            </a:r>
            <a:r>
              <a:rPr lang="ru-RU" sz="1800" b="1" dirty="0" smtClean="0">
                <a:solidFill>
                  <a:srgbClr val="2D9B5F"/>
                </a:solidFill>
                <a:latin typeface="PT Sans"/>
              </a:rPr>
              <a:t>  </a:t>
            </a:r>
            <a:endParaRPr lang="ru-RU" sz="1800" b="1" dirty="0">
              <a:solidFill>
                <a:srgbClr val="2D9B5F"/>
              </a:solidFill>
              <a:latin typeface="PT Sans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73280" y="4864528"/>
            <a:ext cx="8763216" cy="1156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rgbClr val="008000"/>
                </a:solidFill>
                <a:latin typeface="PT Sans"/>
              </a:rPr>
              <a:t>Результат предоставления субсидии: </a:t>
            </a:r>
          </a:p>
          <a:p>
            <a:pPr algn="l"/>
            <a:r>
              <a:rPr lang="ru-RU" sz="1800" b="1" dirty="0" smtClean="0">
                <a:latin typeface="PT Sans"/>
              </a:rPr>
              <a:t>                            объем производства молока в</a:t>
            </a:r>
            <a:r>
              <a:rPr lang="ru-RU" sz="1800" b="1" dirty="0">
                <a:latin typeface="PT Sans"/>
              </a:rPr>
              <a:t> </a:t>
            </a:r>
            <a:r>
              <a:rPr lang="ru-RU" sz="1800" b="1" dirty="0" smtClean="0">
                <a:latin typeface="PT Sans"/>
              </a:rPr>
              <a:t> текущем финансовом году     </a:t>
            </a:r>
            <a:endParaRPr lang="ru-RU" sz="1800" b="1" dirty="0"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0429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93610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СТИМУЛИРУЮЩАЯ ПОДДЕРЖКА НА ПРИРОСТ ПРОИЗВОДСТВА МОЛОКА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PT Sans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954176"/>
              </p:ext>
            </p:extLst>
          </p:nvPr>
        </p:nvGraphicFramePr>
        <p:xfrm>
          <a:off x="251521" y="836710"/>
          <a:ext cx="8496945" cy="55446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4217"/>
                <a:gridCol w="3024336"/>
                <a:gridCol w="1296144"/>
                <a:gridCol w="2232248"/>
              </a:tblGrid>
              <a:tr h="1115924">
                <a:tc>
                  <a:txBody>
                    <a:bodyPr/>
                    <a:lstStyle/>
                    <a:p>
                      <a:pPr algn="ctr" fontAlgn="ctr">
                        <a:lnSpc>
                          <a:spcPts val="16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Вид </a:t>
                      </a:r>
                      <a:r>
                        <a:rPr lang="ru-RU" sz="1600" b="1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сельхозпредпри-ятия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6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Уровень эффективности (продуктивность коров) кг/гол.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6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Ставка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6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Коэффициент достижения молочной продуктивности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3512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 КФХ и ИП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до </a:t>
                      </a:r>
                      <a:r>
                        <a:rPr lang="ru-RU" sz="16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4600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0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4600 </a:t>
                      </a: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и более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1 ≤ К ≤ 1,2 </a:t>
                      </a:r>
                      <a:endParaRPr lang="ru-RU" sz="1800" b="1" i="0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3512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 СХО (малые)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u="none" strike="noStrike" dirty="0" smtClean="0"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до 5300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1" i="0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800" b="0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5300 </a:t>
                      </a: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и более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1 ≤ К ≤ 1,2 </a:t>
                      </a:r>
                      <a:endParaRPr lang="ru-RU" sz="1800" b="1" i="0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3512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 СХО (средние)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до </a:t>
                      </a:r>
                      <a:r>
                        <a:rPr lang="ru-RU" sz="16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6400</a:t>
                      </a: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1" i="0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800" b="0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6400 </a:t>
                      </a: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и более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1 ≤ К ≤ 1,2 </a:t>
                      </a:r>
                      <a:endParaRPr lang="ru-RU" sz="1800" b="1" i="0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3512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 СХО</a:t>
                      </a:r>
                      <a:r>
                        <a:rPr lang="ru-RU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 </a:t>
                      </a:r>
                      <a:r>
                        <a:rPr lang="ru-RU" sz="1800" b="1" u="none" strike="noStrike" baseline="0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(</a:t>
                      </a:r>
                      <a:r>
                        <a:rPr lang="ru-RU" sz="1800" b="1" u="none" strike="noStrike" smtClean="0">
                          <a:solidFill>
                            <a:schemeClr val="tx1"/>
                          </a:solidFill>
                          <a:effectLst/>
                          <a:latin typeface="PT Sans"/>
                        </a:rPr>
                        <a:t>крупные)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до </a:t>
                      </a:r>
                      <a:r>
                        <a:rPr lang="ru-RU" sz="16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7000</a:t>
                      </a: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1" i="0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800" b="0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T Sans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1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7000 </a:t>
                      </a: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и более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7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0,10</a:t>
                      </a:r>
                      <a:endParaRPr lang="ru-RU" sz="18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8000"/>
                          </a:solidFill>
                          <a:effectLst/>
                          <a:latin typeface="PT Sans"/>
                        </a:rPr>
                        <a:t>1 ≤ К ≤ 1,2 </a:t>
                      </a:r>
                      <a:endParaRPr lang="ru-RU" sz="1800" b="1" i="0" u="none" strike="noStrike" dirty="0" smtClean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  <a:p>
                      <a:pPr algn="ctr" fontAlgn="ctr">
                        <a:lnSpc>
                          <a:spcPts val="1700"/>
                        </a:lnSpc>
                      </a:pPr>
                      <a:endParaRPr lang="ru-RU" sz="1600" b="1" i="0" u="none" strike="noStrike" dirty="0">
                        <a:solidFill>
                          <a:srgbClr val="008000"/>
                        </a:solidFill>
                        <a:effectLst/>
                        <a:latin typeface="PT San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90472" y="620688"/>
            <a:ext cx="8674016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7E39"/>
              </a:buClr>
              <a:buNone/>
            </a:pPr>
            <a:r>
              <a:rPr lang="ru-RU" sz="1400" b="1" dirty="0" smtClean="0">
                <a:solidFill>
                  <a:srgbClr val="008000"/>
                </a:solidFill>
                <a:latin typeface="PT Sans"/>
              </a:rPr>
              <a:t>         </a:t>
            </a:r>
            <a:endParaRPr lang="ru-RU" sz="1500" dirty="0">
              <a:solidFill>
                <a:schemeClr val="bg1">
                  <a:lumMod val="50000"/>
                </a:schemeClr>
              </a:solidFill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94920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776" y="44624"/>
            <a:ext cx="8724832" cy="792088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СТИМУЛИРУЮЩАЯ ПОДДЕРЖКА НА ПРИРОСТ ПРОИЗВОДСТВА МОЛОКА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PT San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558072" cy="1872208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rgbClr val="008000"/>
                </a:solidFill>
              </a:rPr>
              <a:t>I </a:t>
            </a:r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период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Прием документов               Установление плана прироста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PT Serif"/>
              </a:rPr>
              <a:t>до 20 апреля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2020                и  расчет размера субсидии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0F1D2-2F60-4055-B30A-D469DAA42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51520" y="2708920"/>
            <a:ext cx="8558072" cy="194368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>
                <a:solidFill>
                  <a:srgbClr val="008000"/>
                </a:solidFill>
              </a:rPr>
              <a:t>II </a:t>
            </a:r>
            <a:r>
              <a:rPr lang="ru-RU" sz="2000" b="1" dirty="0" smtClean="0">
                <a:solidFill>
                  <a:srgbClr val="008000"/>
                </a:solidFill>
                <a:latin typeface="PT Sans"/>
              </a:rPr>
              <a:t>период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PT Sans"/>
              </a:rPr>
              <a:t>Прием документов                Расчет  размера субсидии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PT Sans"/>
              </a:rPr>
              <a:t>с </a:t>
            </a:r>
            <a:r>
              <a:rPr lang="ru-RU" sz="1600" b="1" dirty="0">
                <a:solidFill>
                  <a:srgbClr val="002060"/>
                </a:solidFill>
                <a:latin typeface="PT Sans"/>
              </a:rPr>
              <a:t>1 по 5 декабря </a:t>
            </a:r>
            <a:r>
              <a:rPr lang="ru-RU" sz="1600" b="1" dirty="0" smtClean="0">
                <a:solidFill>
                  <a:srgbClr val="002060"/>
                </a:solidFill>
                <a:latin typeface="PT Sans"/>
              </a:rPr>
              <a:t>                    к выплате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371864" y="1484783"/>
            <a:ext cx="576064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70608" y="1844824"/>
            <a:ext cx="434683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PT Serif"/>
              </a:rPr>
              <a:t>W</a:t>
            </a:r>
            <a:r>
              <a:rPr lang="en-US" sz="2000" b="1" baseline="-25000" dirty="0" smtClean="0">
                <a:latin typeface="PT Serif"/>
              </a:rPr>
              <a:t>i</a:t>
            </a:r>
            <a:r>
              <a:rPr lang="en-US" sz="2000" b="1" dirty="0" smtClean="0">
                <a:latin typeface="PT Serif"/>
              </a:rPr>
              <a:t> </a:t>
            </a:r>
            <a:r>
              <a:rPr lang="en-US" sz="2000" b="1" dirty="0">
                <a:latin typeface="PT Serif"/>
              </a:rPr>
              <a:t>= Q</a:t>
            </a:r>
            <a:r>
              <a:rPr lang="en-US" sz="2000" b="1" baseline="-25000" dirty="0">
                <a:latin typeface="PT Serif"/>
              </a:rPr>
              <a:t>i  </a:t>
            </a:r>
            <a:r>
              <a:rPr lang="en-US" sz="2000" b="1" dirty="0">
                <a:latin typeface="PT Serif"/>
              </a:rPr>
              <a:t>* </a:t>
            </a:r>
            <a:r>
              <a:rPr lang="ru-RU" sz="2000" b="1" dirty="0" smtClean="0">
                <a:latin typeface="PT Serif"/>
              </a:rPr>
              <a:t>0,1</a:t>
            </a:r>
            <a:r>
              <a:rPr lang="en-US" sz="2000" b="1" dirty="0" smtClean="0">
                <a:latin typeface="PT Serif"/>
              </a:rPr>
              <a:t> </a:t>
            </a:r>
            <a:r>
              <a:rPr lang="en-US" sz="2000" b="1" dirty="0">
                <a:latin typeface="PT Serif"/>
              </a:rPr>
              <a:t>* </a:t>
            </a:r>
            <a:r>
              <a:rPr lang="en-US" sz="2400" b="1" dirty="0">
                <a:solidFill>
                  <a:srgbClr val="008000"/>
                </a:solidFill>
                <a:latin typeface="PT Serif"/>
              </a:rPr>
              <a:t>k</a:t>
            </a:r>
            <a:r>
              <a:rPr lang="en-US" sz="2400" b="1" baseline="-25000" dirty="0">
                <a:solidFill>
                  <a:srgbClr val="008000"/>
                </a:solidFill>
                <a:latin typeface="PT Serif"/>
              </a:rPr>
              <a:t>1i</a:t>
            </a:r>
            <a:r>
              <a:rPr lang="en-US" sz="2000" b="1" baseline="-25000" dirty="0">
                <a:latin typeface="PT Serif"/>
              </a:rPr>
              <a:t> </a:t>
            </a:r>
            <a:r>
              <a:rPr lang="ru-RU" sz="2000" b="1" baseline="-25000" dirty="0" smtClean="0">
                <a:latin typeface="PT Serif"/>
              </a:rPr>
              <a:t>=1</a:t>
            </a:r>
            <a:r>
              <a:rPr lang="en-US" sz="2000" b="1" dirty="0" smtClean="0">
                <a:latin typeface="PT Serif"/>
              </a:rPr>
              <a:t>* 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en-US" sz="2400" b="1" baseline="-25000" dirty="0" smtClean="0">
                <a:solidFill>
                  <a:srgbClr val="008000"/>
                </a:solidFill>
                <a:latin typeface="PT Serif"/>
              </a:rPr>
              <a:t>2</a:t>
            </a:r>
            <a:r>
              <a:rPr lang="en-US" sz="2000" b="1" baseline="-25000" dirty="0" smtClean="0">
                <a:latin typeface="PT Serif"/>
              </a:rPr>
              <a:t>i</a:t>
            </a:r>
            <a:r>
              <a:rPr lang="ru-RU" sz="2000" b="1" baseline="-25000" dirty="0" smtClean="0">
                <a:latin typeface="PT Serif"/>
              </a:rPr>
              <a:t>= </a:t>
            </a:r>
            <a:r>
              <a:rPr lang="ru-RU" sz="2000" b="1" baseline="-25000" dirty="0">
                <a:latin typeface="PT Serif"/>
              </a:rPr>
              <a:t>от 1,0 до 1,2</a:t>
            </a:r>
            <a:endParaRPr lang="ru-RU" sz="2000" b="1" dirty="0">
              <a:latin typeface="PT Serif"/>
            </a:endParaRPr>
          </a:p>
          <a:p>
            <a:endParaRPr lang="ru-RU" sz="1600" b="1" dirty="0">
              <a:solidFill>
                <a:schemeClr val="tx2">
                  <a:lumMod val="75000"/>
                </a:schemeClr>
              </a:solidFill>
              <a:latin typeface="PT Sans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90392" y="5013176"/>
            <a:ext cx="86192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rgbClr val="008000"/>
                </a:solidFill>
                <a:latin typeface="PT Sans"/>
              </a:rPr>
              <a:t>Обязательное условие:</a:t>
            </a:r>
          </a:p>
          <a:p>
            <a:pPr algn="l"/>
            <a:r>
              <a:rPr lang="ru-RU" sz="1600" b="1" dirty="0" smtClean="0">
                <a:latin typeface="PT Sans"/>
              </a:rPr>
              <a:t>                         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достижение прироста объема производства молока</a:t>
            </a:r>
          </a:p>
          <a:p>
            <a:pPr algn="l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                          обеспечение сохранности поголовья коров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an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87304" y="5814068"/>
            <a:ext cx="8763216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 smtClean="0">
                <a:solidFill>
                  <a:srgbClr val="008000"/>
                </a:solidFill>
                <a:latin typeface="PT Sans"/>
              </a:rPr>
              <a:t>Результат предоставления субсидии: </a:t>
            </a:r>
          </a:p>
          <a:p>
            <a:pPr algn="l"/>
            <a:r>
              <a:rPr lang="ru-RU" sz="1600" b="1" dirty="0" smtClean="0">
                <a:latin typeface="PT Sans"/>
              </a:rPr>
              <a:t>                         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прирост производства молока в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PT Sans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 текущем финансовом году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    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PT Sans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391056" y="1499583"/>
            <a:ext cx="576064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85504" y="3838314"/>
            <a:ext cx="5766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PT Serif"/>
              </a:rPr>
              <a:t>W</a:t>
            </a:r>
            <a:r>
              <a:rPr lang="en-US" sz="2000" b="1" baseline="-25000" dirty="0">
                <a:latin typeface="PT Serif"/>
              </a:rPr>
              <a:t>i</a:t>
            </a:r>
            <a:r>
              <a:rPr lang="en-US" sz="2000" b="1" dirty="0">
                <a:latin typeface="PT Serif"/>
              </a:rPr>
              <a:t> = Q</a:t>
            </a:r>
            <a:r>
              <a:rPr lang="en-US" sz="2000" b="1" baseline="-25000" dirty="0">
                <a:latin typeface="PT Serif"/>
              </a:rPr>
              <a:t>i  </a:t>
            </a:r>
            <a:r>
              <a:rPr lang="en-US" sz="2000" b="1" dirty="0">
                <a:latin typeface="PT Serif"/>
              </a:rPr>
              <a:t>* </a:t>
            </a:r>
            <a:r>
              <a:rPr lang="ru-RU" sz="2000" b="1" dirty="0" smtClean="0">
                <a:latin typeface="PT Serif"/>
              </a:rPr>
              <a:t>0,1</a:t>
            </a:r>
            <a:r>
              <a:rPr lang="en-US" sz="2000" b="1" dirty="0" smtClean="0">
                <a:latin typeface="PT Serif"/>
              </a:rPr>
              <a:t> </a:t>
            </a:r>
            <a:r>
              <a:rPr lang="en-US" sz="2000" b="1" dirty="0">
                <a:latin typeface="PT Serif"/>
              </a:rPr>
              <a:t>* </a:t>
            </a:r>
            <a:r>
              <a:rPr lang="en-US" sz="2400" b="1" dirty="0">
                <a:solidFill>
                  <a:srgbClr val="008000"/>
                </a:solidFill>
                <a:latin typeface="PT Serif"/>
              </a:rPr>
              <a:t>k</a:t>
            </a:r>
            <a:r>
              <a:rPr lang="en-US" sz="2400" b="1" baseline="-25000" dirty="0">
                <a:solidFill>
                  <a:srgbClr val="008000"/>
                </a:solidFill>
                <a:latin typeface="PT Serif"/>
              </a:rPr>
              <a:t>1i</a:t>
            </a:r>
            <a:r>
              <a:rPr lang="en-US" sz="2000" b="1" baseline="-25000" dirty="0">
                <a:latin typeface="PT Serif"/>
              </a:rPr>
              <a:t> </a:t>
            </a:r>
            <a:r>
              <a:rPr lang="ru-RU" sz="2000" b="1" baseline="-25000" dirty="0" smtClean="0">
                <a:latin typeface="PT Serif"/>
              </a:rPr>
              <a:t>=</a:t>
            </a:r>
            <a:r>
              <a:rPr lang="ru-RU" sz="2000" b="1" dirty="0" smtClean="0">
                <a:latin typeface="PT Serif"/>
              </a:rPr>
              <a:t> </a:t>
            </a:r>
            <a:r>
              <a:rPr lang="ru-RU" sz="2000" b="1" baseline="-25000" dirty="0" smtClean="0">
                <a:latin typeface="PT Serif"/>
              </a:rPr>
              <a:t>от1,0 до 1,2</a:t>
            </a:r>
            <a:r>
              <a:rPr lang="en-US" sz="2000" b="1" dirty="0" smtClean="0">
                <a:latin typeface="PT Serif"/>
              </a:rPr>
              <a:t>* </a:t>
            </a:r>
            <a:r>
              <a:rPr lang="en-US" sz="2400" b="1" dirty="0" smtClean="0">
                <a:solidFill>
                  <a:srgbClr val="008000"/>
                </a:solidFill>
                <a:latin typeface="PT Serif"/>
              </a:rPr>
              <a:t>k</a:t>
            </a:r>
            <a:r>
              <a:rPr lang="en-US" sz="2400" b="1" baseline="-25000" dirty="0" smtClean="0">
                <a:solidFill>
                  <a:srgbClr val="008000"/>
                </a:solidFill>
                <a:latin typeface="PT Serif"/>
              </a:rPr>
              <a:t>2i</a:t>
            </a:r>
            <a:r>
              <a:rPr lang="ru-RU" sz="2000" b="1" baseline="-25000" dirty="0" smtClean="0">
                <a:latin typeface="PT Serif"/>
              </a:rPr>
              <a:t>= от 1,0 до 1,2</a:t>
            </a:r>
            <a:endParaRPr lang="ru-RU" sz="2000" b="1" dirty="0">
              <a:latin typeface="PT Serif"/>
            </a:endParaRP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51520" y="4546200"/>
            <a:ext cx="5392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ru-RU" sz="1600" b="1" dirty="0" smtClean="0">
                <a:solidFill>
                  <a:srgbClr val="008000"/>
                </a:solidFill>
                <a:latin typeface="PT Sans"/>
              </a:rPr>
              <a:t>Затраты:</a:t>
            </a:r>
            <a:r>
              <a:rPr lang="ru-RU" sz="1600" b="1" dirty="0" smtClean="0">
                <a:solidFill>
                  <a:srgbClr val="C00000"/>
                </a:solidFill>
                <a:latin typeface="PT Sans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ans"/>
              </a:rPr>
              <a:t>с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PT Sans"/>
              </a:rPr>
              <a:t>1 декабря 2019 года по 30 ноября 2020 г.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5449" y="3135388"/>
            <a:ext cx="1853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Перечисление субсидии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17438" y="1192396"/>
            <a:ext cx="1717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PT Serif"/>
              </a:rPr>
              <a:t>Заключение соглашения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PT Serif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2371864" y="3427775"/>
            <a:ext cx="576064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242088" y="3427775"/>
            <a:ext cx="576064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7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772054" y="2636912"/>
            <a:ext cx="8064896" cy="676671"/>
          </a:xfrm>
          <a:prstGeom prst="rect">
            <a:avLst/>
          </a:prstGeom>
        </p:spPr>
        <p:txBody>
          <a:bodyPr/>
          <a:lstStyle>
            <a:lvl1pPr marL="306162" indent="-306162" algn="l" defTabSz="8164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350" indent="-255135" algn="l" defTabSz="81643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0538" indent="-204107" algn="l" defTabSz="8164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3" indent="-204107" algn="l" defTabSz="81643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6970" indent="-204107" algn="l" defTabSz="81643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5185" indent="-204107" algn="l" defTabSz="8164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3400" indent="-204107" algn="l" defTabSz="8164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1616" indent="-204107" algn="l" defTabSz="8164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830" indent="-204107" algn="l" defTabSz="8164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srgbClr val="C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83" y="430696"/>
            <a:ext cx="319471" cy="5990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608" y="626473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Министерство </a:t>
            </a:r>
          </a:p>
          <a:p>
            <a:r>
              <a:rPr lang="ru-RU" sz="1000" b="1" dirty="0" smtClean="0"/>
              <a:t>сельского хозяйства </a:t>
            </a:r>
          </a:p>
          <a:p>
            <a:r>
              <a:rPr lang="ru-RU" sz="1000" b="1" dirty="0" smtClean="0"/>
              <a:t>и продовольствия Пермского края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36373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81899"/>
            <a:ext cx="8806652" cy="251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31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12547</TotalTime>
  <Words>1121</Words>
  <Application>Microsoft Office PowerPoint</Application>
  <PresentationFormat>Экран (4:3)</PresentationFormat>
  <Paragraphs>321</Paragraphs>
  <Slides>15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 КОМПЕНСИРУЮЩАЯ ПОДДЕРЖКА В РАСТЕНИЕВОДСТВЕ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КОМПЕНСИРУЮЩАЯ ПОДДЕРЖКА ПРОИЗВОДСТВА  И РЕАЛИЗАЦИИ  МОЛОКА</vt:lpstr>
      <vt:lpstr>КОМПЕНСИРУЮЩАЯ ПОДДЕРЖКА ПРОИЗВОДСТВА  И РЕАЛИЗАЦИИ  МОЛОКА</vt:lpstr>
      <vt:lpstr>СТИМУЛИРУЮЩАЯ ПОДДЕРЖКА НА ПРИРОСТ ПРОИЗВОДСТВА МОЛОКА </vt:lpstr>
      <vt:lpstr>СТИМУЛИРУЮЩАЯ ПОДДЕРЖКА НА ПРИРОСТ ПРОИЗВОДСТВА МОЛОКА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Ураева Татьяна Юрьевна</dc:creator>
  <cp:lastModifiedBy>Ураева Татьяна Юрьевна</cp:lastModifiedBy>
  <cp:revision>660</cp:revision>
  <cp:lastPrinted>2020-03-10T15:57:15Z</cp:lastPrinted>
  <dcterms:created xsi:type="dcterms:W3CDTF">2018-10-12T13:20:05Z</dcterms:created>
  <dcterms:modified xsi:type="dcterms:W3CDTF">2020-03-17T03:43:11Z</dcterms:modified>
</cp:coreProperties>
</file>